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1386800" cy="30279975"/>
  <p:notesSz cx="7099300" cy="10234613"/>
  <p:defaultTextStyle>
    <a:defPPr>
      <a:defRPr lang="pt-PT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0000FF"/>
    <a:srgbClr val="000066"/>
    <a:srgbClr val="FF0066"/>
    <a:srgbClr val="FFFFCC"/>
    <a:srgbClr val="C9EDF3"/>
    <a:srgbClr val="D9F3F7"/>
    <a:srgbClr val="ACEDF6"/>
    <a:srgbClr val="D7E6FD"/>
    <a:srgbClr val="DAF2F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9612" autoAdjust="0"/>
  </p:normalViewPr>
  <p:slideViewPr>
    <p:cSldViewPr>
      <p:cViewPr>
        <p:scale>
          <a:sx n="75" d="100"/>
          <a:sy n="75" d="100"/>
        </p:scale>
        <p:origin x="-296" y="-2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CABF60-CE2E-4AEC-90CA-0807F199C9E0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7AD62D-55A4-4300-9372-6518FDD58F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320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C432-C8D5-4832-B539-A2BE497490EF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759B-3BC3-4620-B08B-952BEF5BC93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3BF6-0B44-452A-AD4B-CA38551D8D52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7FF5-6B73-469F-BBFD-DD7E4CC756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1ECE-3ED6-43A4-AD17-BF541166DA04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A85C-291E-4B40-A7BC-7488CA08C5C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437A-953E-4D90-B803-A0F5CE7A3E12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B8CE-46B7-40AD-8701-6D50D22235F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3B25-3B43-47EB-87FF-81D0D9DF2304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4BB4-71D2-401F-BCA1-A615E5CBFA3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730-774B-4E66-B27F-E7A5E3CF241E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3045-CE94-4C9A-9EC4-ED0AA7EA7F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42C8-5B6E-49C8-A3D5-17338B8AC6F2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98FE-75A8-438B-ACEF-C515BA94AD4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9AB-B8CC-45E9-B171-91268A306EFE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6A6-DFF9-4BDF-A5EA-010722E90B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B937-A7E4-4428-BBA9-F56BE9D8E676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0A6B-9AC2-4C8D-9E52-011E9BEBE8E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9CB9-78C6-439A-ABE4-EB3FCD4216B6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AECE-6494-4FC9-ADEC-F296B4C26F8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D6F4-335C-463E-93B9-31B9A7D8B794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909A-24E1-4D79-95B0-DB57FAB5552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EA8EF-A8A5-4EEC-BF90-3284C31552CD}" type="datetimeFigureOut">
              <a:rPr lang="pt-PT"/>
              <a:pPr>
                <a:defRPr/>
              </a:pPr>
              <a:t>8/12/13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338791-FF8A-4520-BAF5-9057DE895BB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86"/>
          <p:cNvSpPr>
            <a:spLocks noChangeArrowheads="1"/>
          </p:cNvSpPr>
          <p:nvPr/>
        </p:nvSpPr>
        <p:spPr bwMode="auto">
          <a:xfrm>
            <a:off x="324248" y="5850955"/>
            <a:ext cx="10080625" cy="7344816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338" name="Text Box 85"/>
          <p:cNvSpPr txBox="1">
            <a:spLocks noChangeArrowheads="1"/>
          </p:cNvSpPr>
          <p:nvPr/>
        </p:nvSpPr>
        <p:spPr bwMode="auto">
          <a:xfrm>
            <a:off x="324248" y="5851525"/>
            <a:ext cx="10080625" cy="9763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4340" name="Rectangle 73"/>
          <p:cNvSpPr>
            <a:spLocks noChangeArrowheads="1"/>
          </p:cNvSpPr>
          <p:nvPr/>
        </p:nvSpPr>
        <p:spPr bwMode="auto">
          <a:xfrm>
            <a:off x="324248" y="13771835"/>
            <a:ext cx="10080625" cy="15121680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80232" y="4971470"/>
            <a:ext cx="1749794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ctr" anchorCtr="0">
            <a:spAutoFit/>
          </a:bodyPr>
          <a:lstStyle/>
          <a:p>
            <a:pPr defTabSz="2952750">
              <a:lnSpc>
                <a:spcPct val="50000"/>
              </a:lnSpc>
              <a:spcBef>
                <a:spcPct val="50000"/>
              </a:spcBef>
            </a:pPr>
            <a:r>
              <a:rPr lang="pt-PT" sz="2200" baseline="30000" dirty="0" smtClean="0">
                <a:latin typeface="Stella" pitchFamily="2" charset="0"/>
              </a:rPr>
              <a:t>1</a:t>
            </a:r>
            <a:r>
              <a:rPr lang="pt-PT" sz="2200" dirty="0" smtClean="0">
                <a:latin typeface="Stella" pitchFamily="2" charset="0"/>
              </a:rPr>
              <a:t> </a:t>
            </a:r>
            <a:r>
              <a:rPr lang="en-US" sz="2200" dirty="0" smtClean="0">
                <a:latin typeface="Stella" pitchFamily="2" charset="0"/>
              </a:rPr>
              <a:t>CEMDRX | Department of Physics | Faculty of Science and Technology | University of Coimbra | Portugal </a:t>
            </a:r>
          </a:p>
          <a:p>
            <a:pPr defTabSz="2952750">
              <a:lnSpc>
                <a:spcPct val="50000"/>
              </a:lnSpc>
              <a:spcBef>
                <a:spcPct val="50000"/>
              </a:spcBef>
            </a:pPr>
            <a:r>
              <a:rPr lang="pt-PT" sz="2200" dirty="0" smtClean="0">
                <a:latin typeface="Stella" pitchFamily="2" charset="0"/>
              </a:rPr>
              <a:t> </a:t>
            </a:r>
            <a:r>
              <a:rPr lang="pt-PT" sz="2400" dirty="0" smtClean="0">
                <a:latin typeface="Stella" pitchFamily="2" charset="0"/>
              </a:rPr>
              <a:t> </a:t>
            </a:r>
            <a:r>
              <a:rPr lang="pt-PT" sz="1800" dirty="0" err="1" smtClean="0">
                <a:latin typeface="Stella" pitchFamily="2" charset="0"/>
              </a:rPr>
              <a:t>filipa.oliveira@uc.pt</a:t>
            </a:r>
            <a:endParaRPr lang="pt-PT" sz="1800" dirty="0">
              <a:latin typeface="Stella" pitchFamily="2" charset="0"/>
            </a:endParaRPr>
          </a:p>
        </p:txBody>
      </p:sp>
      <p:sp>
        <p:nvSpPr>
          <p:cNvPr id="14343" name="Rectângulo 5"/>
          <p:cNvSpPr>
            <a:spLocks noChangeArrowheads="1"/>
          </p:cNvSpPr>
          <p:nvPr/>
        </p:nvSpPr>
        <p:spPr bwMode="auto">
          <a:xfrm>
            <a:off x="207963" y="4524782"/>
            <a:ext cx="5260479" cy="7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952750">
              <a:lnSpc>
                <a:spcPct val="50000"/>
              </a:lnSpc>
              <a:spcBef>
                <a:spcPct val="50000"/>
              </a:spcBef>
            </a:pPr>
            <a:r>
              <a:rPr lang="pt-PT" sz="3600" b="1" u="sng" dirty="0">
                <a:solidFill>
                  <a:srgbClr val="000000"/>
                </a:solidFill>
                <a:latin typeface="Stella" pitchFamily="2" charset="0"/>
              </a:rPr>
              <a:t>F. </a:t>
            </a:r>
            <a:r>
              <a:rPr lang="pt-PT" sz="3600" b="1" u="sng" dirty="0" smtClean="0">
                <a:solidFill>
                  <a:srgbClr val="000000"/>
                </a:solidFill>
                <a:latin typeface="Stella" pitchFamily="2" charset="0"/>
              </a:rPr>
              <a:t>Oliveira</a:t>
            </a:r>
            <a:r>
              <a:rPr lang="pt-PT" sz="3600" baseline="30000" dirty="0" smtClean="0">
                <a:solidFill>
                  <a:srgbClr val="000000"/>
                </a:solidFill>
                <a:latin typeface="Stella" pitchFamily="2" charset="0"/>
              </a:rPr>
              <a:t>1</a:t>
            </a:r>
            <a:r>
              <a:rPr lang="pt-PT" sz="3600" dirty="0">
                <a:solidFill>
                  <a:srgbClr val="000000"/>
                </a:solidFill>
                <a:latin typeface="Stella" pitchFamily="2" charset="0"/>
              </a:rPr>
              <a:t> </a:t>
            </a:r>
            <a:r>
              <a:rPr lang="pt-PT" sz="3600" dirty="0" smtClean="0">
                <a:solidFill>
                  <a:srgbClr val="000000"/>
                </a:solidFill>
                <a:latin typeface="Stella" pitchFamily="2" charset="0"/>
              </a:rPr>
              <a:t>&amp; J.A. Paixão </a:t>
            </a:r>
            <a:r>
              <a:rPr lang="pt-PT" sz="3600" baseline="30000" dirty="0" smtClean="0">
                <a:solidFill>
                  <a:srgbClr val="000000"/>
                </a:solidFill>
                <a:latin typeface="Stella" pitchFamily="2" charset="0"/>
              </a:rPr>
              <a:t>1</a:t>
            </a:r>
          </a:p>
          <a:p>
            <a:pPr defTabSz="2952750">
              <a:lnSpc>
                <a:spcPct val="50000"/>
              </a:lnSpc>
              <a:spcBef>
                <a:spcPct val="50000"/>
              </a:spcBef>
            </a:pPr>
            <a:endParaRPr lang="pt-PT" sz="3600" baseline="30000" dirty="0">
              <a:solidFill>
                <a:srgbClr val="000000"/>
              </a:solidFill>
              <a:latin typeface="Stella" pitchFamily="2" charset="0"/>
            </a:endParaRPr>
          </a:p>
        </p:txBody>
      </p:sp>
      <p:sp>
        <p:nvSpPr>
          <p:cNvPr id="14346" name="Line 426"/>
          <p:cNvSpPr>
            <a:spLocks noChangeShapeType="1"/>
          </p:cNvSpPr>
          <p:nvPr/>
        </p:nvSpPr>
        <p:spPr bwMode="auto">
          <a:xfrm>
            <a:off x="0" y="29325888"/>
            <a:ext cx="21386800" cy="0"/>
          </a:xfrm>
          <a:prstGeom prst="line">
            <a:avLst/>
          </a:prstGeom>
          <a:ln>
            <a:solidFill>
              <a:srgbClr val="000066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4347" name="Text Box 87"/>
          <p:cNvSpPr txBox="1">
            <a:spLocks noChangeArrowheads="1"/>
          </p:cNvSpPr>
          <p:nvPr/>
        </p:nvSpPr>
        <p:spPr bwMode="auto">
          <a:xfrm>
            <a:off x="900113" y="13987463"/>
            <a:ext cx="49688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4350" name="Rectangle 70"/>
          <p:cNvSpPr>
            <a:spLocks noChangeArrowheads="1"/>
          </p:cNvSpPr>
          <p:nvPr/>
        </p:nvSpPr>
        <p:spPr bwMode="auto">
          <a:xfrm>
            <a:off x="468264" y="12036091"/>
            <a:ext cx="9937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>
                <a:latin typeface="Stella" pitchFamily="2" charset="0"/>
              </a:rPr>
              <a:t> </a:t>
            </a:r>
            <a:r>
              <a:rPr lang="pt-PT" sz="3000" dirty="0" smtClean="0">
                <a:latin typeface="Stella" pitchFamily="2" charset="0"/>
              </a:rPr>
              <a:t>Co</a:t>
            </a:r>
            <a:r>
              <a:rPr lang="en-US" sz="3000" dirty="0" err="1" smtClean="0">
                <a:latin typeface="Stella" pitchFamily="2" charset="0"/>
              </a:rPr>
              <a:t>ntribute</a:t>
            </a:r>
            <a:r>
              <a:rPr lang="en-US" sz="3000" dirty="0" smtClean="0">
                <a:latin typeface="Stella" pitchFamily="2" charset="0"/>
              </a:rPr>
              <a:t> with new proposals for teaching of physics in Portugal.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14352" name="Rectangle 77"/>
          <p:cNvSpPr>
            <a:spLocks noChangeArrowheads="1"/>
          </p:cNvSpPr>
          <p:nvPr/>
        </p:nvSpPr>
        <p:spPr bwMode="auto">
          <a:xfrm>
            <a:off x="468264" y="6859067"/>
            <a:ext cx="9937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Font typeface="Wingdings" pitchFamily="2" charset="2"/>
              <a:buChar char="§"/>
            </a:pPr>
            <a:r>
              <a:rPr lang="pt-PT" sz="3000" dirty="0" smtClean="0">
                <a:latin typeface="Stella" pitchFamily="2" charset="0"/>
              </a:rPr>
              <a:t> S</a:t>
            </a:r>
            <a:r>
              <a:rPr lang="en-US" sz="3000" dirty="0" err="1" smtClean="0">
                <a:latin typeface="Stella" pitchFamily="2" charset="0"/>
              </a:rPr>
              <a:t>cout</a:t>
            </a:r>
            <a:r>
              <a:rPr lang="en-US" sz="3000" dirty="0" smtClean="0">
                <a:latin typeface="Stella" pitchFamily="2" charset="0"/>
              </a:rPr>
              <a:t> for young students with a talent for Physics.</a:t>
            </a:r>
            <a:endParaRPr lang="pt-PT" sz="3000" dirty="0">
              <a:latin typeface="Stella" pitchFamily="2" charset="0"/>
            </a:endParaRPr>
          </a:p>
        </p:txBody>
      </p:sp>
      <p:sp>
        <p:nvSpPr>
          <p:cNvPr id="56" name="Rectângulo 55"/>
          <p:cNvSpPr>
            <a:spLocks noChangeArrowheads="1"/>
          </p:cNvSpPr>
          <p:nvPr/>
        </p:nvSpPr>
        <p:spPr bwMode="auto">
          <a:xfrm>
            <a:off x="3276576" y="5912942"/>
            <a:ext cx="43436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MOTIVATION</a:t>
            </a:r>
            <a:endParaRPr lang="pt-PT" sz="5400" dirty="0">
              <a:solidFill>
                <a:srgbClr val="000099"/>
              </a:solidFill>
            </a:endParaRPr>
          </a:p>
        </p:txBody>
      </p:sp>
      <p:sp>
        <p:nvSpPr>
          <p:cNvPr id="14358" name="Rectangle 69"/>
          <p:cNvSpPr>
            <a:spLocks noChangeArrowheads="1"/>
          </p:cNvSpPr>
          <p:nvPr/>
        </p:nvSpPr>
        <p:spPr bwMode="auto">
          <a:xfrm>
            <a:off x="10980738" y="6067722"/>
            <a:ext cx="10009187" cy="7128049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372" name="Rectangle 77"/>
          <p:cNvSpPr>
            <a:spLocks noChangeArrowheads="1"/>
          </p:cNvSpPr>
          <p:nvPr/>
        </p:nvSpPr>
        <p:spPr bwMode="auto">
          <a:xfrm>
            <a:off x="10981432" y="6845702"/>
            <a:ext cx="100091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Sample of this study are: </a:t>
            </a:r>
            <a:r>
              <a:rPr lang="en-US" sz="3000" dirty="0" err="1" smtClean="0">
                <a:latin typeface="Stella" pitchFamily="2" charset="0"/>
              </a:rPr>
              <a:t>olympic</a:t>
            </a:r>
            <a:r>
              <a:rPr lang="en-US" sz="3000" dirty="0" smtClean="0">
                <a:latin typeface="Stella" pitchFamily="2" charset="0"/>
              </a:rPr>
              <a:t> students, Quark! school students, high-school students and the accompanying teachers.</a:t>
            </a:r>
          </a:p>
          <a:p>
            <a:pPr defTabSz="914400"/>
            <a:endParaRPr lang="en-US" sz="1200" dirty="0" smtClean="0">
              <a:latin typeface="Stella" pitchFamily="2" charset="0"/>
            </a:endParaRPr>
          </a:p>
          <a:p>
            <a:pPr defTabSz="91440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Measuring instruments are developed: surveys, interviews and assessment tests.</a:t>
            </a:r>
          </a:p>
          <a:p>
            <a:pPr defTabSz="914400"/>
            <a:endParaRPr lang="en-US" sz="1200" dirty="0" smtClean="0">
              <a:latin typeface="Stella" pitchFamily="2" charset="0"/>
            </a:endParaRPr>
          </a:p>
          <a:p>
            <a:pPr defTabSz="91440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The experimental activities are being developed based on the conceptual and operational requirements of the International Olympiads.</a:t>
            </a:r>
          </a:p>
          <a:p>
            <a:pPr defTabSz="914400"/>
            <a:endParaRPr lang="en-US" sz="1200" dirty="0" smtClean="0">
              <a:latin typeface="Stella" pitchFamily="2" charset="0"/>
            </a:endParaRPr>
          </a:p>
          <a:p>
            <a:pPr defTabSz="91440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Teaching resources are prepared with methodological suggestions for teachers.</a:t>
            </a:r>
          </a:p>
          <a:p>
            <a:pPr defTabSz="914400"/>
            <a:endParaRPr lang="en-US" sz="1200" dirty="0" smtClean="0">
              <a:latin typeface="Stella" pitchFamily="2" charset="0"/>
            </a:endParaRPr>
          </a:p>
          <a:p>
            <a:pPr defTabSz="91440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The experimental activities will also be adapted and tested in several schools.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179388" y="3175"/>
            <a:ext cx="21386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9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PERFORMANCE OF PORTUGUESE STUDENTS IN PHYSICS OLYMPIADS</a:t>
            </a:r>
            <a:endParaRPr lang="pt-PT" sz="9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tella" pitchFamily="2" charset="0"/>
            </a:endParaRPr>
          </a:p>
          <a:p>
            <a:pPr defTabSz="914400"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Bridging the gap between theory and experiment</a:t>
            </a:r>
            <a:endParaRPr lang="pt-PT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tella" pitchFamily="2" charset="0"/>
            </a:endParaRPr>
          </a:p>
        </p:txBody>
      </p:sp>
      <p:sp>
        <p:nvSpPr>
          <p:cNvPr id="14381" name="Text Box 70"/>
          <p:cNvSpPr txBox="1">
            <a:spLocks noChangeArrowheads="1"/>
          </p:cNvSpPr>
          <p:nvPr/>
        </p:nvSpPr>
        <p:spPr bwMode="auto">
          <a:xfrm>
            <a:off x="10980738" y="5851525"/>
            <a:ext cx="10009187" cy="9763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4341" name="Rectangle 71"/>
          <p:cNvSpPr>
            <a:spLocks noChangeArrowheads="1"/>
          </p:cNvSpPr>
          <p:nvPr/>
        </p:nvSpPr>
        <p:spPr bwMode="auto">
          <a:xfrm>
            <a:off x="10981432" y="26013219"/>
            <a:ext cx="10080625" cy="2880296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10981433" y="26877291"/>
            <a:ext cx="1008067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8975">
              <a:buFont typeface="Wingdings" pitchFamily="2" charset="2"/>
              <a:buChar char="§"/>
            </a:pPr>
            <a:r>
              <a:rPr lang="en-US" sz="2300" dirty="0">
                <a:latin typeface="Stella" pitchFamily="2" charset="0"/>
              </a:rPr>
              <a:t> </a:t>
            </a:r>
            <a:r>
              <a:rPr lang="en-US" sz="2300" dirty="0" smtClean="0">
                <a:latin typeface="Stella" pitchFamily="2" charset="0"/>
              </a:rPr>
              <a:t>Anderson, L. W.; </a:t>
            </a:r>
            <a:r>
              <a:rPr lang="en-US" sz="2300" dirty="0" err="1" smtClean="0">
                <a:latin typeface="Stella" pitchFamily="2" charset="0"/>
              </a:rPr>
              <a:t>Krathwohl</a:t>
            </a:r>
            <a:r>
              <a:rPr lang="en-US" sz="2300" dirty="0" smtClean="0">
                <a:latin typeface="Stella" pitchFamily="2" charset="0"/>
              </a:rPr>
              <a:t>, D. R. et al. (2001). </a:t>
            </a:r>
            <a:r>
              <a:rPr lang="en-US" sz="2300" i="1" dirty="0" smtClean="0">
                <a:latin typeface="Stella" pitchFamily="2" charset="0"/>
              </a:rPr>
              <a:t>A Taxonomy for Learning, Teaching, and Assessing: A revision of Bloom's Taxonomy of Educational Objectives. </a:t>
            </a:r>
            <a:r>
              <a:rPr lang="en-US" sz="2300" dirty="0" smtClean="0">
                <a:latin typeface="Stella" pitchFamily="2" charset="0"/>
              </a:rPr>
              <a:t>New York: Longman.</a:t>
            </a:r>
          </a:p>
          <a:p>
            <a:pPr defTabSz="688975"/>
            <a:endParaRPr lang="pt-PT" sz="1000" dirty="0">
              <a:latin typeface="Stella" pitchFamily="2" charset="0"/>
            </a:endParaRPr>
          </a:p>
          <a:p>
            <a:pPr defTabSz="688975">
              <a:buFont typeface="Wingdings" pitchFamily="2" charset="2"/>
              <a:buChar char="§"/>
            </a:pPr>
            <a:r>
              <a:rPr lang="pt-PT" sz="2300" dirty="0">
                <a:latin typeface="Stella" pitchFamily="2" charset="0"/>
              </a:rPr>
              <a:t> </a:t>
            </a:r>
            <a:r>
              <a:rPr lang="en-US" sz="2300" dirty="0" err="1" smtClean="0">
                <a:latin typeface="Stella" pitchFamily="2" charset="0"/>
              </a:rPr>
              <a:t>Serway</a:t>
            </a:r>
            <a:r>
              <a:rPr lang="en-US" sz="2300" dirty="0" smtClean="0">
                <a:latin typeface="Stella" pitchFamily="2" charset="0"/>
              </a:rPr>
              <a:t>, R. &amp; Jewett, J. (2010). </a:t>
            </a:r>
            <a:r>
              <a:rPr lang="en-US" sz="2300" i="1" dirty="0" smtClean="0">
                <a:latin typeface="Stella" pitchFamily="2" charset="0"/>
              </a:rPr>
              <a:t>Physics for Scientists and Engineers with Modern Physics.</a:t>
            </a:r>
            <a:r>
              <a:rPr lang="en-US" sz="2300" dirty="0" smtClean="0">
                <a:latin typeface="Stella" pitchFamily="2" charset="0"/>
              </a:rPr>
              <a:t> 8</a:t>
            </a:r>
            <a:r>
              <a:rPr lang="en-US" sz="2300" baseline="30000" dirty="0" smtClean="0">
                <a:latin typeface="Stella" pitchFamily="2" charset="0"/>
              </a:rPr>
              <a:t>th</a:t>
            </a:r>
            <a:r>
              <a:rPr lang="en-US" sz="2300" dirty="0" smtClean="0">
                <a:latin typeface="Stella" pitchFamily="2" charset="0"/>
              </a:rPr>
              <a:t> edition.</a:t>
            </a:r>
            <a:endParaRPr lang="pt-PT" sz="2300" dirty="0">
              <a:latin typeface="Stella" pitchFamily="2" charset="0"/>
            </a:endParaRPr>
          </a:p>
        </p:txBody>
      </p:sp>
      <p:sp>
        <p:nvSpPr>
          <p:cNvPr id="14382" name="Text Box 72"/>
          <p:cNvSpPr txBox="1">
            <a:spLocks noChangeArrowheads="1"/>
          </p:cNvSpPr>
          <p:nvPr/>
        </p:nvSpPr>
        <p:spPr bwMode="auto">
          <a:xfrm>
            <a:off x="10981927" y="25971944"/>
            <a:ext cx="10080625" cy="9763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99" name="Rectângulo 98"/>
          <p:cNvSpPr>
            <a:spLocks noChangeArrowheads="1"/>
          </p:cNvSpPr>
          <p:nvPr/>
        </p:nvSpPr>
        <p:spPr bwMode="auto">
          <a:xfrm>
            <a:off x="12637616" y="26034948"/>
            <a:ext cx="70070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REFERENCES… </a:t>
            </a:r>
            <a:r>
              <a:rPr lang="pt-PT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Research </a:t>
            </a:r>
            <a:r>
              <a:rPr lang="pt-PT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study</a:t>
            </a:r>
            <a:endParaRPr lang="pt-PT" sz="2400" dirty="0">
              <a:solidFill>
                <a:srgbClr val="000099"/>
              </a:solidFill>
            </a:endParaRPr>
          </a:p>
        </p:txBody>
      </p:sp>
      <p:sp>
        <p:nvSpPr>
          <p:cNvPr id="14384" name="Text Box 74"/>
          <p:cNvSpPr txBox="1">
            <a:spLocks noChangeArrowheads="1"/>
          </p:cNvSpPr>
          <p:nvPr/>
        </p:nvSpPr>
        <p:spPr bwMode="auto">
          <a:xfrm>
            <a:off x="324248" y="13699853"/>
            <a:ext cx="10080625" cy="9763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30" name="Rectângulo 129"/>
          <p:cNvSpPr>
            <a:spLocks noChangeArrowheads="1"/>
          </p:cNvSpPr>
          <p:nvPr/>
        </p:nvSpPr>
        <p:spPr bwMode="auto">
          <a:xfrm>
            <a:off x="3137894" y="13699827"/>
            <a:ext cx="49632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SOME RESULTS</a:t>
            </a:r>
            <a:endParaRPr lang="pt-PT" sz="5400" dirty="0">
              <a:solidFill>
                <a:srgbClr val="000099"/>
              </a:solidFill>
              <a:latin typeface="Stella" pitchFamily="2" charset="0"/>
            </a:endParaRPr>
          </a:p>
        </p:txBody>
      </p:sp>
      <p:sp>
        <p:nvSpPr>
          <p:cNvPr id="14339" name="Rectangle 76"/>
          <p:cNvSpPr>
            <a:spLocks noChangeArrowheads="1"/>
          </p:cNvSpPr>
          <p:nvPr/>
        </p:nvSpPr>
        <p:spPr bwMode="auto">
          <a:xfrm>
            <a:off x="10981433" y="19676491"/>
            <a:ext cx="10081120" cy="5832648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386" name="Text Box 82"/>
          <p:cNvSpPr txBox="1">
            <a:spLocks noChangeArrowheads="1"/>
          </p:cNvSpPr>
          <p:nvPr/>
        </p:nvSpPr>
        <p:spPr bwMode="auto">
          <a:xfrm>
            <a:off x="10981432" y="19676491"/>
            <a:ext cx="10081120" cy="9763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19" name="Rectângulo 118"/>
          <p:cNvSpPr>
            <a:spLocks noChangeArrowheads="1"/>
          </p:cNvSpPr>
          <p:nvPr/>
        </p:nvSpPr>
        <p:spPr bwMode="auto">
          <a:xfrm>
            <a:off x="12565608" y="19689265"/>
            <a:ext cx="69637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SOME CONCLUSIONS</a:t>
            </a:r>
            <a:endParaRPr lang="pt-PT" sz="5400" dirty="0">
              <a:solidFill>
                <a:srgbClr val="000099"/>
              </a:solidFill>
            </a:endParaRPr>
          </a:p>
        </p:txBody>
      </p:sp>
      <p:sp>
        <p:nvSpPr>
          <p:cNvPr id="142" name="Rectângulo 141"/>
          <p:cNvSpPr>
            <a:spLocks noChangeArrowheads="1"/>
          </p:cNvSpPr>
          <p:nvPr/>
        </p:nvSpPr>
        <p:spPr bwMode="auto">
          <a:xfrm>
            <a:off x="11421830" y="5873254"/>
            <a:ext cx="92806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pt-PT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Parts</a:t>
            </a: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 </a:t>
            </a:r>
            <a:r>
              <a:rPr lang="pt-PT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of</a:t>
            </a: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 </a:t>
            </a:r>
            <a:r>
              <a:rPr lang="pt-PT" sz="5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the</a:t>
            </a:r>
            <a:r>
              <a:rPr lang="pt-PT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 METHODOLOGY</a:t>
            </a:r>
            <a:endParaRPr lang="pt-PT" sz="5400" dirty="0">
              <a:solidFill>
                <a:srgbClr val="000099"/>
              </a:solidFill>
            </a:endParaRPr>
          </a:p>
        </p:txBody>
      </p:sp>
      <p:grpSp>
        <p:nvGrpSpPr>
          <p:cNvPr id="68" name="Grupo 12"/>
          <p:cNvGrpSpPr>
            <a:grpSpLocks/>
          </p:cNvGrpSpPr>
          <p:nvPr/>
        </p:nvGrpSpPr>
        <p:grpSpPr bwMode="auto">
          <a:xfrm>
            <a:off x="14365808" y="29453059"/>
            <a:ext cx="6537325" cy="736600"/>
            <a:chOff x="684213" y="5861050"/>
            <a:chExt cx="6537708" cy="736600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02297" y="5861050"/>
              <a:ext cx="1419624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2469" y="5902875"/>
              <a:ext cx="1390701" cy="69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213" y="5902875"/>
              <a:ext cx="2238256" cy="69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3299" y="5898219"/>
              <a:ext cx="1478998" cy="69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468264" y="9307339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Stimulate the development of experimental skills.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468264" y="7651155"/>
            <a:ext cx="9937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Develop new teaching resources.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468264" y="8443243"/>
            <a:ext cx="10009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Involve physics teachers in new methodologies.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82" name="Rectangle 70"/>
          <p:cNvSpPr>
            <a:spLocks noChangeArrowheads="1"/>
          </p:cNvSpPr>
          <p:nvPr/>
        </p:nvSpPr>
        <p:spPr bwMode="auto">
          <a:xfrm>
            <a:off x="468264" y="10667940"/>
            <a:ext cx="10081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Identify difficulties and problems in learning and teaching of physics. 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127" name="CaixaDeTexto 12"/>
          <p:cNvSpPr txBox="1">
            <a:spLocks noChangeArrowheads="1"/>
          </p:cNvSpPr>
          <p:nvPr/>
        </p:nvSpPr>
        <p:spPr bwMode="auto">
          <a:xfrm>
            <a:off x="5004768" y="14779947"/>
            <a:ext cx="5400600" cy="14773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kern="0" dirty="0" smtClean="0">
                <a:latin typeface="Stella" pitchFamily="2" charset="0"/>
              </a:rPr>
              <a:t> All graphs correspond </a:t>
            </a:r>
            <a:r>
              <a:rPr lang="en-US" sz="3000" kern="0" smtClean="0">
                <a:latin typeface="Stella" pitchFamily="2" charset="0"/>
              </a:rPr>
              <a:t>to the data </a:t>
            </a:r>
            <a:r>
              <a:rPr lang="en-US" sz="3000" kern="0" dirty="0" smtClean="0">
                <a:latin typeface="Stella" pitchFamily="2" charset="0"/>
              </a:rPr>
              <a:t>collected in the years 2011 and 2012. Missing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tella" pitchFamily="2" charset="0"/>
              </a:rPr>
              <a:t>2013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ella" pitchFamily="2" charset="0"/>
              </a:rPr>
              <a:t>!</a:t>
            </a:r>
          </a:p>
        </p:txBody>
      </p:sp>
      <p:sp>
        <p:nvSpPr>
          <p:cNvPr id="128" name="CaixaDeTexto 12"/>
          <p:cNvSpPr txBox="1">
            <a:spLocks noChangeArrowheads="1"/>
          </p:cNvSpPr>
          <p:nvPr/>
        </p:nvSpPr>
        <p:spPr bwMode="auto">
          <a:xfrm>
            <a:off x="5796856" y="16652155"/>
            <a:ext cx="4536504" cy="1015663"/>
          </a:xfrm>
          <a:prstGeom prst="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b="1" kern="0" dirty="0" smtClean="0">
                <a:solidFill>
                  <a:srgbClr val="0000FF"/>
                </a:solidFill>
                <a:latin typeface="Stella" pitchFamily="2" charset="0"/>
              </a:rPr>
              <a:t>301 teachers </a:t>
            </a:r>
            <a:r>
              <a:rPr lang="en-US" sz="3000" kern="0" dirty="0" smtClean="0">
                <a:solidFill>
                  <a:srgbClr val="0000FF"/>
                </a:solidFill>
                <a:latin typeface="Stella" pitchFamily="2" charset="0"/>
              </a:rPr>
              <a:t>replied to these two questions.</a:t>
            </a:r>
            <a:endParaRPr kumimoji="0" lang="pt-PT" sz="30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tella" pitchFamily="2" charset="0"/>
            </a:endParaRPr>
          </a:p>
        </p:txBody>
      </p:sp>
      <p:sp>
        <p:nvSpPr>
          <p:cNvPr id="129" name="Seta para baixo 128"/>
          <p:cNvSpPr/>
          <p:nvPr/>
        </p:nvSpPr>
        <p:spPr>
          <a:xfrm>
            <a:off x="7885088" y="17804283"/>
            <a:ext cx="360040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7" name="Seta para a esquerda 136"/>
          <p:cNvSpPr/>
          <p:nvPr/>
        </p:nvSpPr>
        <p:spPr>
          <a:xfrm>
            <a:off x="4932760" y="17012195"/>
            <a:ext cx="720080" cy="36004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8" name="CaixaDeTexto 12"/>
          <p:cNvSpPr txBox="1">
            <a:spLocks noChangeArrowheads="1"/>
          </p:cNvSpPr>
          <p:nvPr/>
        </p:nvSpPr>
        <p:spPr bwMode="auto">
          <a:xfrm>
            <a:off x="7885088" y="22807675"/>
            <a:ext cx="2448272" cy="1431161"/>
          </a:xfrm>
          <a:prstGeom prst="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900" b="1" kern="0" dirty="0" smtClean="0">
                <a:solidFill>
                  <a:srgbClr val="0000FF"/>
                </a:solidFill>
                <a:latin typeface="Stella" pitchFamily="2" charset="0"/>
              </a:rPr>
              <a:t>56 students </a:t>
            </a:r>
            <a:r>
              <a:rPr lang="en-US" sz="2900" kern="0" dirty="0" smtClean="0">
                <a:solidFill>
                  <a:srgbClr val="0000FF"/>
                </a:solidFill>
                <a:latin typeface="Stella" pitchFamily="2" charset="0"/>
              </a:rPr>
              <a:t>replied to </a:t>
            </a:r>
            <a:r>
              <a:rPr lang="en-US" sz="2900" kern="0" dirty="0">
                <a:solidFill>
                  <a:srgbClr val="0000FF"/>
                </a:solidFill>
                <a:latin typeface="Stella" pitchFamily="2" charset="0"/>
              </a:rPr>
              <a:t>this </a:t>
            </a:r>
            <a:r>
              <a:rPr lang="en-US" sz="2900" kern="0" dirty="0" smtClean="0">
                <a:solidFill>
                  <a:srgbClr val="0000FF"/>
                </a:solidFill>
                <a:latin typeface="Stella" pitchFamily="2" charset="0"/>
              </a:rPr>
              <a:t>question. </a:t>
            </a:r>
            <a:endParaRPr kumimoji="0" lang="pt-PT" sz="29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tella" pitchFamily="2" charset="0"/>
            </a:endParaRPr>
          </a:p>
        </p:txBody>
      </p:sp>
      <p:sp>
        <p:nvSpPr>
          <p:cNvPr id="139" name="Seta para a esquerda 138"/>
          <p:cNvSpPr/>
          <p:nvPr/>
        </p:nvSpPr>
        <p:spPr>
          <a:xfrm>
            <a:off x="7237016" y="23348899"/>
            <a:ext cx="576064" cy="2880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1" name="CaixaDeTexto 12"/>
          <p:cNvSpPr txBox="1">
            <a:spLocks noChangeArrowheads="1"/>
          </p:cNvSpPr>
          <p:nvPr/>
        </p:nvSpPr>
        <p:spPr bwMode="auto">
          <a:xfrm>
            <a:off x="8101112" y="26229219"/>
            <a:ext cx="2232248" cy="2400657"/>
          </a:xfrm>
          <a:prstGeom prst="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b="1" kern="0" dirty="0" smtClean="0">
                <a:solidFill>
                  <a:srgbClr val="0000FF"/>
                </a:solidFill>
                <a:latin typeface="Stella" pitchFamily="2" charset="0"/>
              </a:rPr>
              <a:t>1034 students </a:t>
            </a:r>
            <a:r>
              <a:rPr lang="en-US" sz="3000" kern="0" dirty="0" smtClean="0">
                <a:solidFill>
                  <a:srgbClr val="0000FF"/>
                </a:solidFill>
                <a:latin typeface="Stella" pitchFamily="2" charset="0"/>
              </a:rPr>
              <a:t>replied to </a:t>
            </a:r>
            <a:r>
              <a:rPr lang="en-US" sz="3000" kern="0" dirty="0">
                <a:solidFill>
                  <a:srgbClr val="0000FF"/>
                </a:solidFill>
                <a:latin typeface="Stella" pitchFamily="2" charset="0"/>
              </a:rPr>
              <a:t>this </a:t>
            </a:r>
            <a:r>
              <a:rPr lang="en-US" sz="3000" kern="0" dirty="0" smtClean="0">
                <a:solidFill>
                  <a:srgbClr val="0000FF"/>
                </a:solidFill>
                <a:latin typeface="Stella" pitchFamily="2" charset="0"/>
              </a:rPr>
              <a:t>question.</a:t>
            </a:r>
            <a:endParaRPr kumimoji="0" lang="pt-PT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tella" pitchFamily="2" charset="0"/>
            </a:endParaRPr>
          </a:p>
        </p:txBody>
      </p:sp>
      <p:sp>
        <p:nvSpPr>
          <p:cNvPr id="143" name="Seta em ângulo recto para cima 142"/>
          <p:cNvSpPr/>
          <p:nvPr/>
        </p:nvSpPr>
        <p:spPr>
          <a:xfrm rot="16200000">
            <a:off x="8569164" y="25473135"/>
            <a:ext cx="576064" cy="648072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6" name="Rectangle 76"/>
          <p:cNvSpPr>
            <a:spLocks noChangeArrowheads="1"/>
          </p:cNvSpPr>
          <p:nvPr/>
        </p:nvSpPr>
        <p:spPr bwMode="auto">
          <a:xfrm>
            <a:off x="10981432" y="13699827"/>
            <a:ext cx="10081120" cy="5400600"/>
          </a:xfrm>
          <a:prstGeom prst="rect">
            <a:avLst/>
          </a:prstGeom>
          <a:solidFill>
            <a:srgbClr val="D7E6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7" name="Text Box 82"/>
          <p:cNvSpPr txBox="1">
            <a:spLocks noChangeArrowheads="1"/>
          </p:cNvSpPr>
          <p:nvPr/>
        </p:nvSpPr>
        <p:spPr bwMode="auto">
          <a:xfrm>
            <a:off x="10981432" y="13699827"/>
            <a:ext cx="10081120" cy="9763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endParaRPr lang="pt-PT"/>
          </a:p>
        </p:txBody>
      </p:sp>
      <p:sp>
        <p:nvSpPr>
          <p:cNvPr id="148" name="Rectângulo 147"/>
          <p:cNvSpPr>
            <a:spLocks noChangeArrowheads="1"/>
          </p:cNvSpPr>
          <p:nvPr/>
        </p:nvSpPr>
        <p:spPr bwMode="auto">
          <a:xfrm>
            <a:off x="13285688" y="13699827"/>
            <a:ext cx="6109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ella" pitchFamily="2" charset="0"/>
              </a:rPr>
              <a:t>QUARK! SCHOOL</a:t>
            </a:r>
            <a:endParaRPr lang="pt-PT" sz="5400" dirty="0">
              <a:solidFill>
                <a:srgbClr val="000099"/>
              </a:solidFill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11557496" y="17156210"/>
            <a:ext cx="8856983" cy="1800201"/>
            <a:chOff x="11773520" y="16940187"/>
            <a:chExt cx="8856983" cy="1800201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73520" y="16940187"/>
              <a:ext cx="1368425" cy="1787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32040" y="17372236"/>
              <a:ext cx="1728788" cy="136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87824" y="17372235"/>
              <a:ext cx="1728192" cy="1367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62352" y="16940187"/>
              <a:ext cx="1368151" cy="1800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276256" y="17372235"/>
              <a:ext cx="1728192" cy="1368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10981432" y="14707939"/>
            <a:ext cx="10081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  Olympic students began to get better results after attending classes at the </a:t>
            </a:r>
            <a:r>
              <a:rPr lang="en-US" sz="3000" dirty="0">
                <a:latin typeface="Stella" pitchFamily="2" charset="0"/>
              </a:rPr>
              <a:t>Quark!</a:t>
            </a:r>
            <a:r>
              <a:rPr lang="en-US" sz="3000" dirty="0" smtClean="0">
                <a:latin typeface="Stella" pitchFamily="2" charset="0"/>
              </a:rPr>
              <a:t> </a:t>
            </a:r>
            <a:r>
              <a:rPr lang="en-US" sz="3000" smtClean="0">
                <a:latin typeface="Stella" pitchFamily="2" charset="0"/>
              </a:rPr>
              <a:t>school. </a:t>
            </a:r>
            <a:endParaRPr lang="en-US" sz="3000" dirty="0" smtClean="0">
              <a:latin typeface="Stella" pitchFamily="2" charset="0"/>
            </a:endParaRPr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10922000" y="24131587"/>
            <a:ext cx="1008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 smtClean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The data treatment and the manual </a:t>
            </a:r>
            <a:r>
              <a:rPr lang="en-US" sz="3000" dirty="0" smtClean="0">
                <a:latin typeface="Stella" pitchFamily="2" charset="0"/>
              </a:rPr>
              <a:t>dexterity using instruments (e.g. </a:t>
            </a:r>
            <a:r>
              <a:rPr lang="en-US" sz="3000" dirty="0" err="1" smtClean="0">
                <a:latin typeface="Stella" pitchFamily="2" charset="0"/>
              </a:rPr>
              <a:t>multimeters</a:t>
            </a:r>
            <a:r>
              <a:rPr lang="en-US" sz="3000" dirty="0" smtClean="0">
                <a:latin typeface="Stella" pitchFamily="2" charset="0"/>
              </a:rPr>
              <a:t>)</a:t>
            </a:r>
            <a:r>
              <a:rPr lang="en-US" sz="3000" dirty="0" smtClean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were the main difficulties signaled in the experimental activities.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64" name="Rectangle 70"/>
          <p:cNvSpPr>
            <a:spLocks noChangeArrowheads="1"/>
          </p:cNvSpPr>
          <p:nvPr/>
        </p:nvSpPr>
        <p:spPr bwMode="auto">
          <a:xfrm>
            <a:off x="10981432" y="15678883"/>
            <a:ext cx="101531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en-US" sz="3000" dirty="0" smtClean="0">
                <a:latin typeface="Stella" pitchFamily="2" charset="0"/>
              </a:rPr>
              <a:t>  Experimental activities for students and teachers have already been developed: mechanics, electricity, optics, acoustics and thermodynamics.</a:t>
            </a:r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>
            <a:off x="10981432" y="23053316"/>
            <a:ext cx="10081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 smtClean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Schools in Portugal have a reduced number of classes of experimental physics.</a:t>
            </a:r>
            <a:endParaRPr lang="pt-PT" sz="3000" i="1" dirty="0">
              <a:latin typeface="Stella" pitchFamily="2" charset="0"/>
            </a:endParaRPr>
          </a:p>
        </p:txBody>
      </p:sp>
      <p:sp>
        <p:nvSpPr>
          <p:cNvPr id="67" name="Rectangle 70"/>
          <p:cNvSpPr>
            <a:spLocks noChangeArrowheads="1"/>
          </p:cNvSpPr>
          <p:nvPr/>
        </p:nvSpPr>
        <p:spPr bwMode="auto">
          <a:xfrm>
            <a:off x="10981432" y="20905851"/>
            <a:ext cx="1008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</a:pPr>
            <a:r>
              <a:rPr lang="pt-PT" sz="3000" dirty="0" smtClean="0">
                <a:latin typeface="Stella" pitchFamily="2" charset="0"/>
              </a:rPr>
              <a:t> </a:t>
            </a:r>
            <a:r>
              <a:rPr lang="en-US" sz="3000" dirty="0" smtClean="0">
                <a:latin typeface="Stella" pitchFamily="2" charset="0"/>
              </a:rPr>
              <a:t>There are problems:</a:t>
            </a:r>
          </a:p>
          <a:p>
            <a:pPr defTabSz="2952750"/>
            <a:r>
              <a:rPr lang="en-US" sz="3000" dirty="0" smtClean="0">
                <a:latin typeface="Stella" pitchFamily="2" charset="0"/>
              </a:rPr>
              <a:t>        - teacher training in physics</a:t>
            </a:r>
          </a:p>
          <a:p>
            <a:pPr defTabSz="2952750"/>
            <a:r>
              <a:rPr lang="en-US" sz="3000" dirty="0" smtClean="0">
                <a:latin typeface="Stella" pitchFamily="2" charset="0"/>
              </a:rPr>
              <a:t>        - official </a:t>
            </a:r>
            <a:r>
              <a:rPr lang="en-US" sz="3000" smtClean="0">
                <a:latin typeface="Stella" pitchFamily="2" charset="0"/>
              </a:rPr>
              <a:t>Physics curricula.</a:t>
            </a:r>
            <a:endParaRPr lang="pt-PT" sz="3000" i="1" dirty="0">
              <a:latin typeface="Stell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264" y="14851955"/>
            <a:ext cx="4244087" cy="3366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CaixaDeTexto 64"/>
          <p:cNvSpPr txBox="1"/>
          <p:nvPr/>
        </p:nvSpPr>
        <p:spPr>
          <a:xfrm>
            <a:off x="612280" y="14851955"/>
            <a:ext cx="388843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+mj-lt"/>
              </a:rPr>
              <a:t>15 – Do you feel the need for specific training in experimental teaching? </a:t>
            </a:r>
            <a:endParaRPr lang="pt-PT" sz="1600" b="1" dirty="0">
              <a:latin typeface="+mj-lt"/>
            </a:endParaRPr>
          </a:p>
        </p:txBody>
      </p:sp>
      <p:grpSp>
        <p:nvGrpSpPr>
          <p:cNvPr id="87" name="Grupo 86"/>
          <p:cNvGrpSpPr/>
          <p:nvPr/>
        </p:nvGrpSpPr>
        <p:grpSpPr>
          <a:xfrm>
            <a:off x="468264" y="18524363"/>
            <a:ext cx="9865096" cy="3384376"/>
            <a:chOff x="2340472" y="14851955"/>
            <a:chExt cx="9865096" cy="33843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40472" y="14851955"/>
              <a:ext cx="9865096" cy="3384376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CaixaDeTexto 76"/>
            <p:cNvSpPr txBox="1"/>
            <p:nvPr/>
          </p:nvSpPr>
          <p:spPr>
            <a:xfrm>
              <a:off x="3204568" y="15139987"/>
              <a:ext cx="8136904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latin typeface="+mj-lt"/>
                </a:rPr>
                <a:t>17 – What are the topics where you face more difficulties when teaching the experimental component?</a:t>
              </a:r>
              <a:endParaRPr lang="pt-PT" sz="1600" b="1" dirty="0">
                <a:latin typeface="+mj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060552" y="17383268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Mechanics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4140672" y="17383268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Acoustics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5292800" y="17372235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Electricity Electronics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6156896" y="17372235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Electromagnetism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7381032" y="17372235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Thermodynamics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8461152" y="17372235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Modern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Physics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9613280" y="17372235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Radiation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10981432" y="17372235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Optics</a:t>
              </a:r>
              <a:endParaRPr lang="pt-PT" sz="1000" b="1" dirty="0">
                <a:latin typeface="+mj-lt"/>
              </a:endParaRPr>
            </a:p>
          </p:txBody>
        </p:sp>
      </p:grpSp>
      <p:sp>
        <p:nvSpPr>
          <p:cNvPr id="88" name="CaixaDeTexto 87"/>
          <p:cNvSpPr txBox="1"/>
          <p:nvPr/>
        </p:nvSpPr>
        <p:spPr>
          <a:xfrm rot="16200000">
            <a:off x="3867739" y="1656504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latin typeface="+mj-lt"/>
              </a:rPr>
              <a:t>Regional </a:t>
            </a:r>
            <a:r>
              <a:rPr lang="pt-PT" sz="1000" b="1" dirty="0" err="1" smtClean="0">
                <a:latin typeface="+mj-lt"/>
              </a:rPr>
              <a:t>Offices</a:t>
            </a:r>
            <a:endParaRPr lang="pt-PT" sz="1000" b="1" dirty="0">
              <a:latin typeface="+mj-lt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4644728" y="2154869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latin typeface="+mj-lt"/>
              </a:rPr>
              <a:t>Regional </a:t>
            </a:r>
            <a:r>
              <a:rPr lang="pt-PT" sz="1000" b="1" dirty="0" err="1" smtClean="0">
                <a:latin typeface="+mj-lt"/>
              </a:rPr>
              <a:t>Offices</a:t>
            </a:r>
            <a:endParaRPr lang="pt-PT" sz="1000" b="1" dirty="0">
              <a:latin typeface="+mj-lt"/>
            </a:endParaRPr>
          </a:p>
        </p:txBody>
      </p:sp>
      <p:grpSp>
        <p:nvGrpSpPr>
          <p:cNvPr id="97" name="Grupo 96"/>
          <p:cNvGrpSpPr/>
          <p:nvPr/>
        </p:nvGrpSpPr>
        <p:grpSpPr>
          <a:xfrm>
            <a:off x="324248" y="22196771"/>
            <a:ext cx="6840760" cy="2736304"/>
            <a:chOff x="7525048" y="22124763"/>
            <a:chExt cx="6840760" cy="273630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9064" y="22124763"/>
              <a:ext cx="6648450" cy="273367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0" name="CaixaDeTexto 89"/>
            <p:cNvSpPr txBox="1"/>
            <p:nvPr/>
          </p:nvSpPr>
          <p:spPr>
            <a:xfrm>
              <a:off x="10477376" y="24614846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b="1" dirty="0" err="1" smtClean="0">
                  <a:latin typeface="+mj-lt"/>
                </a:rPr>
                <a:t>National</a:t>
              </a:r>
              <a:r>
                <a:rPr lang="pt-PT" sz="9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Offices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8173120" y="24140987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Difficultie in using the equipment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9541272" y="24140987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The gap between theory and experiment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11125448" y="24140987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Understanding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of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the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solidFill>
                    <a:srgbClr val="FF0000"/>
                  </a:solidFill>
                  <a:latin typeface="+mj-lt"/>
                </a:rPr>
                <a:t>utterances</a:t>
              </a:r>
              <a:r>
                <a:rPr lang="pt-PT" sz="10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of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the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test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12637616" y="24140987"/>
              <a:ext cx="17281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Making</a:t>
              </a:r>
              <a:r>
                <a:rPr lang="pt-PT" sz="1000" b="1" dirty="0" smtClean="0">
                  <a:latin typeface="+mj-lt"/>
                </a:rPr>
                <a:t> </a:t>
              </a:r>
              <a:r>
                <a:rPr lang="pt-PT" sz="1000" b="1" dirty="0" err="1" smtClean="0">
                  <a:latin typeface="+mj-lt"/>
                </a:rPr>
                <a:t>graphs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7525048" y="22124763"/>
              <a:ext cx="68407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latin typeface="+mj-lt"/>
                </a:rPr>
                <a:t>5 – What are the aspects you think are most difficult in the experimental component?</a:t>
              </a:r>
              <a:endParaRPr lang="pt-PT" sz="1600" b="1" dirty="0">
                <a:latin typeface="+mj-lt"/>
              </a:endParaRP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468265" y="25195533"/>
            <a:ext cx="7488831" cy="3409950"/>
            <a:chOff x="8173120" y="25077091"/>
            <a:chExt cx="7572375" cy="34099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73120" y="25077091"/>
              <a:ext cx="7572375" cy="340995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8" name="CaixaDeTexto 97"/>
            <p:cNvSpPr txBox="1"/>
            <p:nvPr/>
          </p:nvSpPr>
          <p:spPr>
            <a:xfrm>
              <a:off x="8389144" y="25140388"/>
              <a:ext cx="71287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latin typeface="+mj-lt"/>
                </a:rPr>
                <a:t>15 – What are the main difficulties you encounter while studying physics and chemistry? </a:t>
              </a:r>
              <a:endParaRPr lang="pt-PT" sz="1600" b="1" dirty="0">
                <a:latin typeface="+mj-lt"/>
              </a:endParaRP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14507703" y="27309339"/>
              <a:ext cx="792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err="1" smtClean="0">
                  <a:latin typeface="+mj-lt"/>
                </a:rPr>
                <a:t>Other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13644410" y="27309339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Establishing connections with the real world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2" name="CaixaDeTexto 101"/>
            <p:cNvSpPr txBox="1"/>
            <p:nvPr/>
          </p:nvSpPr>
          <p:spPr>
            <a:xfrm>
              <a:off x="12687420" y="27309339"/>
              <a:ext cx="10921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Mathematics (algebra, trigononometry)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11968946" y="27309339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Length of core matter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11231194" y="27311661"/>
              <a:ext cx="8338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Recognizing if a result is physically meaningful or not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10261352" y="27309339"/>
              <a:ext cx="10081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Understanding of abstract issues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9397255" y="27309339"/>
              <a:ext cx="960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Interpretation of questions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8391553" y="27309339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Problem solving</a:t>
              </a:r>
              <a:endParaRPr lang="pt-PT" sz="1000" b="1" dirty="0">
                <a:latin typeface="+mj-lt"/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 rot="16200000">
              <a:off x="14956971" y="26286128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latin typeface="+mj-lt"/>
                </a:rPr>
                <a:t>Regional </a:t>
              </a:r>
              <a:r>
                <a:rPr lang="pt-PT" sz="1000" b="1" dirty="0" err="1" smtClean="0">
                  <a:latin typeface="+mj-lt"/>
                </a:rPr>
                <a:t>Offices</a:t>
              </a:r>
              <a:endParaRPr lang="pt-PT" sz="1000" b="1" dirty="0">
                <a:latin typeface="+mj-lt"/>
              </a:endParaRPr>
            </a:p>
          </p:txBody>
        </p:sp>
      </p:grpSp>
      <p:sp>
        <p:nvSpPr>
          <p:cNvPr id="110" name="CaixaDeTexto 12"/>
          <p:cNvSpPr txBox="1">
            <a:spLocks noChangeArrowheads="1"/>
          </p:cNvSpPr>
          <p:nvPr/>
        </p:nvSpPr>
        <p:spPr bwMode="auto">
          <a:xfrm>
            <a:off x="5004768" y="14779947"/>
            <a:ext cx="5400600" cy="1015663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kern="0" dirty="0" smtClean="0">
                <a:latin typeface="Stella" pitchFamily="2" charset="0"/>
              </a:rPr>
              <a:t> All graphs correspond to data collected in the years 2011 and 2012. Missing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tella" pitchFamily="2" charset="0"/>
              </a:rPr>
              <a:t>2013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ella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556</Words>
  <Application>Microsoft Macintosh PowerPoint</Application>
  <PresentationFormat>Custom</PresentationFormat>
  <Paragraphs>69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Filipa</dc:creator>
  <cp:lastModifiedBy>José António Paixão</cp:lastModifiedBy>
  <cp:revision>144</cp:revision>
  <dcterms:created xsi:type="dcterms:W3CDTF">2013-08-12T22:17:24Z</dcterms:created>
  <dcterms:modified xsi:type="dcterms:W3CDTF">2013-08-12T22:25:05Z</dcterms:modified>
</cp:coreProperties>
</file>