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mov" ContentType="video/quicktime"/>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352" r:id="rId2"/>
    <p:sldId id="302" r:id="rId3"/>
    <p:sldId id="321" r:id="rId4"/>
    <p:sldId id="331" r:id="rId5"/>
    <p:sldId id="303" r:id="rId6"/>
    <p:sldId id="364" r:id="rId7"/>
    <p:sldId id="306" r:id="rId8"/>
    <p:sldId id="305" r:id="rId9"/>
    <p:sldId id="262" r:id="rId10"/>
    <p:sldId id="356" r:id="rId11"/>
    <p:sldId id="370" r:id="rId12"/>
    <p:sldId id="368" r:id="rId13"/>
    <p:sldId id="358" r:id="rId14"/>
    <p:sldId id="359" r:id="rId15"/>
    <p:sldId id="360" r:id="rId16"/>
    <p:sldId id="361" r:id="rId17"/>
    <p:sldId id="353" r:id="rId18"/>
    <p:sldId id="354" r:id="rId19"/>
    <p:sldId id="362" r:id="rId20"/>
    <p:sldId id="363" r:id="rId21"/>
    <p:sldId id="269" r:id="rId22"/>
    <p:sldId id="365" r:id="rId23"/>
    <p:sldId id="293" r:id="rId24"/>
    <p:sldId id="371" r:id="rId25"/>
    <p:sldId id="372" r:id="rId26"/>
    <p:sldId id="373" r:id="rId27"/>
    <p:sldId id="351" r:id="rId28"/>
    <p:sldId id="374" r:id="rId29"/>
    <p:sldId id="350" r:id="rId30"/>
    <p:sldId id="375" r:id="rId31"/>
    <p:sldId id="401" r:id="rId32"/>
    <p:sldId id="377" r:id="rId33"/>
    <p:sldId id="378" r:id="rId34"/>
    <p:sldId id="304" r:id="rId35"/>
  </p:sldIdLst>
  <p:sldSz cx="9144000" cy="6858000" type="screen4x3"/>
  <p:notesSz cx="7099300" cy="10234613"/>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6FEE"/>
    <a:srgbClr val="FC12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7" autoAdjust="0"/>
    <p:restoredTop sz="94414" autoAdjust="0"/>
  </p:normalViewPr>
  <p:slideViewPr>
    <p:cSldViewPr>
      <p:cViewPr varScale="1">
        <p:scale>
          <a:sx n="107" d="100"/>
          <a:sy n="107" d="100"/>
        </p:scale>
        <p:origin x="176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9" d="100"/>
          <a:sy n="49" d="100"/>
        </p:scale>
        <p:origin x="2952"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1"/>
            <a:ext cx="3076575" cy="511175"/>
          </a:xfrm>
          <a:prstGeom prst="rect">
            <a:avLst/>
          </a:prstGeom>
        </p:spPr>
        <p:txBody>
          <a:bodyPr vert="horz" lIns="91432" tIns="45717" rIns="91432" bIns="45717" rtlCol="0"/>
          <a:lstStyle>
            <a:lvl1pPr algn="l">
              <a:defRPr sz="1200"/>
            </a:lvl1pPr>
          </a:lstStyle>
          <a:p>
            <a:endParaRPr lang="pt-PT"/>
          </a:p>
        </p:txBody>
      </p:sp>
      <p:sp>
        <p:nvSpPr>
          <p:cNvPr id="3" name="Marcador de Posição da Data 2"/>
          <p:cNvSpPr>
            <a:spLocks noGrp="1"/>
          </p:cNvSpPr>
          <p:nvPr>
            <p:ph type="dt" sz="quarter" idx="1"/>
          </p:nvPr>
        </p:nvSpPr>
        <p:spPr>
          <a:xfrm>
            <a:off x="4021139" y="1"/>
            <a:ext cx="3076575" cy="511175"/>
          </a:xfrm>
          <a:prstGeom prst="rect">
            <a:avLst/>
          </a:prstGeom>
        </p:spPr>
        <p:txBody>
          <a:bodyPr vert="horz" lIns="91432" tIns="45717" rIns="91432" bIns="45717" rtlCol="0"/>
          <a:lstStyle>
            <a:lvl1pPr algn="r">
              <a:defRPr sz="1200"/>
            </a:lvl1pPr>
          </a:lstStyle>
          <a:p>
            <a:fld id="{C5C5B7BE-2BA7-48FE-BC6A-B8E575367AFE}" type="datetimeFigureOut">
              <a:rPr lang="pt-PT" smtClean="0"/>
              <a:t>16/04/2023</a:t>
            </a:fld>
            <a:endParaRPr lang="pt-PT"/>
          </a:p>
        </p:txBody>
      </p:sp>
      <p:sp>
        <p:nvSpPr>
          <p:cNvPr id="4" name="Marcador de Posição do Rodapé 3"/>
          <p:cNvSpPr>
            <a:spLocks noGrp="1"/>
          </p:cNvSpPr>
          <p:nvPr>
            <p:ph type="ftr" sz="quarter" idx="2"/>
          </p:nvPr>
        </p:nvSpPr>
        <p:spPr>
          <a:xfrm>
            <a:off x="0" y="9721851"/>
            <a:ext cx="3076575" cy="511175"/>
          </a:xfrm>
          <a:prstGeom prst="rect">
            <a:avLst/>
          </a:prstGeom>
        </p:spPr>
        <p:txBody>
          <a:bodyPr vert="horz" lIns="91432" tIns="45717" rIns="91432" bIns="45717"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4021139" y="9721851"/>
            <a:ext cx="3076575" cy="511175"/>
          </a:xfrm>
          <a:prstGeom prst="rect">
            <a:avLst/>
          </a:prstGeom>
        </p:spPr>
        <p:txBody>
          <a:bodyPr vert="horz" lIns="91432" tIns="45717" rIns="91432" bIns="45717" rtlCol="0" anchor="b"/>
          <a:lstStyle>
            <a:lvl1pPr algn="r">
              <a:defRPr sz="1200"/>
            </a:lvl1pPr>
          </a:lstStyle>
          <a:p>
            <a:fld id="{F6001E9B-7D05-4779-96EF-777C968BC079}" type="slidenum">
              <a:rPr lang="pt-PT" smtClean="0"/>
              <a:t>‹#›</a:t>
            </a:fld>
            <a:endParaRPr lang="pt-PT"/>
          </a:p>
        </p:txBody>
      </p:sp>
    </p:spTree>
    <p:extLst>
      <p:ext uri="{BB962C8B-B14F-4D97-AF65-F5344CB8AC3E}">
        <p14:creationId xmlns:p14="http://schemas.microsoft.com/office/powerpoint/2010/main" val="2544698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1" y="1"/>
            <a:ext cx="3076363" cy="511731"/>
          </a:xfrm>
          <a:prstGeom prst="rect">
            <a:avLst/>
          </a:prstGeom>
        </p:spPr>
        <p:txBody>
          <a:bodyPr vert="horz" lIns="99040" tIns="49520" rIns="99040" bIns="49520" rtlCol="0"/>
          <a:lstStyle>
            <a:lvl1pPr algn="l">
              <a:defRPr sz="1300"/>
            </a:lvl1pPr>
          </a:lstStyle>
          <a:p>
            <a:endParaRPr lang="pt-PT"/>
          </a:p>
        </p:txBody>
      </p:sp>
      <p:sp>
        <p:nvSpPr>
          <p:cNvPr id="3" name="Marcador de Posição da Data 2"/>
          <p:cNvSpPr>
            <a:spLocks noGrp="1"/>
          </p:cNvSpPr>
          <p:nvPr>
            <p:ph type="dt" idx="1"/>
          </p:nvPr>
        </p:nvSpPr>
        <p:spPr>
          <a:xfrm>
            <a:off x="4021295" y="1"/>
            <a:ext cx="3076363" cy="511731"/>
          </a:xfrm>
          <a:prstGeom prst="rect">
            <a:avLst/>
          </a:prstGeom>
        </p:spPr>
        <p:txBody>
          <a:bodyPr vert="horz" lIns="99040" tIns="49520" rIns="99040" bIns="49520" rtlCol="0"/>
          <a:lstStyle>
            <a:lvl1pPr algn="r">
              <a:defRPr sz="1300"/>
            </a:lvl1pPr>
          </a:lstStyle>
          <a:p>
            <a:fld id="{E7F183C6-9025-431C-9184-EC20215B2D70}" type="datetimeFigureOut">
              <a:rPr lang="pt-PT" smtClean="0"/>
              <a:pPr/>
              <a:t>16/04/2023</a:t>
            </a:fld>
            <a:endParaRPr lang="pt-PT"/>
          </a:p>
        </p:txBody>
      </p:sp>
      <p:sp>
        <p:nvSpPr>
          <p:cNvPr id="4" name="Marcador de Posição da Imagem do Diapositivo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0" tIns="49520" rIns="99040" bIns="49520" rtlCol="0" anchor="ctr"/>
          <a:lstStyle/>
          <a:p>
            <a:endParaRPr lang="pt-PT"/>
          </a:p>
        </p:txBody>
      </p:sp>
      <p:sp>
        <p:nvSpPr>
          <p:cNvPr id="5" name="Marcador de Posição de Notas 4"/>
          <p:cNvSpPr>
            <a:spLocks noGrp="1"/>
          </p:cNvSpPr>
          <p:nvPr>
            <p:ph type="body" sz="quarter" idx="3"/>
          </p:nvPr>
        </p:nvSpPr>
        <p:spPr>
          <a:xfrm>
            <a:off x="709931" y="4861442"/>
            <a:ext cx="5679440" cy="4605576"/>
          </a:xfrm>
          <a:prstGeom prst="rect">
            <a:avLst/>
          </a:prstGeom>
        </p:spPr>
        <p:txBody>
          <a:bodyPr vert="horz" lIns="99040" tIns="49520" rIns="99040" bIns="495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1" y="9721107"/>
            <a:ext cx="3076363" cy="511731"/>
          </a:xfrm>
          <a:prstGeom prst="rect">
            <a:avLst/>
          </a:prstGeom>
        </p:spPr>
        <p:txBody>
          <a:bodyPr vert="horz" lIns="99040" tIns="49520" rIns="99040" bIns="49520" rtlCol="0" anchor="b"/>
          <a:lstStyle>
            <a:lvl1pPr algn="l">
              <a:defRPr sz="1300"/>
            </a:lvl1pPr>
          </a:lstStyle>
          <a:p>
            <a:endParaRPr lang="pt-PT"/>
          </a:p>
        </p:txBody>
      </p:sp>
      <p:sp>
        <p:nvSpPr>
          <p:cNvPr id="7" name="Marcador de Posição do Número do Diapositivo 6"/>
          <p:cNvSpPr>
            <a:spLocks noGrp="1"/>
          </p:cNvSpPr>
          <p:nvPr>
            <p:ph type="sldNum" sz="quarter" idx="5"/>
          </p:nvPr>
        </p:nvSpPr>
        <p:spPr>
          <a:xfrm>
            <a:off x="4021295" y="9721107"/>
            <a:ext cx="3076363" cy="511731"/>
          </a:xfrm>
          <a:prstGeom prst="rect">
            <a:avLst/>
          </a:prstGeom>
        </p:spPr>
        <p:txBody>
          <a:bodyPr vert="horz" lIns="99040" tIns="49520" rIns="99040" bIns="49520" rtlCol="0" anchor="b"/>
          <a:lstStyle>
            <a:lvl1pPr algn="r">
              <a:defRPr sz="1300"/>
            </a:lvl1pPr>
          </a:lstStyle>
          <a:p>
            <a:fld id="{8F3A54A8-AA4E-456A-BC1F-F075D17740B5}" type="slidenum">
              <a:rPr lang="pt-PT" smtClean="0"/>
              <a:pPr/>
              <a:t>‹#›</a:t>
            </a:fld>
            <a:endParaRPr lang="pt-PT"/>
          </a:p>
        </p:txBody>
      </p:sp>
    </p:spTree>
    <p:extLst>
      <p:ext uri="{BB962C8B-B14F-4D97-AF65-F5344CB8AC3E}">
        <p14:creationId xmlns:p14="http://schemas.microsoft.com/office/powerpoint/2010/main" val="3071436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O tema desta aula é o da identificação de um comportamento de partícula versus um comportamento de onda. </a:t>
            </a:r>
          </a:p>
          <a:p>
            <a:endParaRPr lang="pt-PT" dirty="0"/>
          </a:p>
          <a:p>
            <a:r>
              <a:rPr lang="pt-PT" dirty="0"/>
              <a:t>O que distingue um choque de dois feixes de partículas de um choque de dois feixes de ondas? </a:t>
            </a:r>
          </a:p>
          <a:p>
            <a:endParaRPr lang="pt-PT" dirty="0"/>
          </a:p>
          <a:p>
            <a:r>
              <a:rPr lang="pt-PT" dirty="0"/>
              <a:t>No choque de partículas, cada partícula mantém a sua integridade durante o choque, o número de partículas é o mesmo antes, durante e depois do choque.</a:t>
            </a:r>
          </a:p>
          <a:p>
            <a:endParaRPr lang="pt-PT" dirty="0"/>
          </a:p>
          <a:p>
            <a:r>
              <a:rPr lang="pt-PT" dirty="0"/>
              <a:t>Numa sobreposição de dois feixes de ondas há </a:t>
            </a:r>
            <a:r>
              <a:rPr lang="pt-PT" i="1" dirty="0"/>
              <a:t>interferência</a:t>
            </a:r>
            <a:r>
              <a:rPr lang="pt-PT" dirty="0"/>
              <a:t>:  pode haver destruição total ou parcial da intensidade (interferência destrutiva) ou reforço da intensidade (interferência construtiva).</a:t>
            </a:r>
          </a:p>
          <a:p>
            <a:endParaRPr lang="pt-PT" dirty="0"/>
          </a:p>
          <a:p>
            <a:r>
              <a:rPr lang="pt-PT" dirty="0"/>
              <a:t>Assim, o fenómeno de interferência entre ondas ou na colisão de um onda com um obstáculo (difração) constitui um assinatura de um fenómeno ondulatório que permite distingui-lo de um comportamento de partícula.</a:t>
            </a:r>
          </a:p>
        </p:txBody>
      </p:sp>
      <p:sp>
        <p:nvSpPr>
          <p:cNvPr id="4" name="Marcador de Posição do Número do Diapositivo 3"/>
          <p:cNvSpPr>
            <a:spLocks noGrp="1"/>
          </p:cNvSpPr>
          <p:nvPr>
            <p:ph type="sldNum" sz="quarter" idx="5"/>
          </p:nvPr>
        </p:nvSpPr>
        <p:spPr/>
        <p:txBody>
          <a:bodyPr/>
          <a:lstStyle/>
          <a:p>
            <a:fld id="{8F3A54A8-AA4E-456A-BC1F-F075D17740B5}" type="slidenum">
              <a:rPr lang="pt-PT" smtClean="0"/>
              <a:pPr/>
              <a:t>1</a:t>
            </a:fld>
            <a:endParaRPr lang="pt-PT"/>
          </a:p>
        </p:txBody>
      </p:sp>
    </p:spTree>
    <p:extLst>
      <p:ext uri="{BB962C8B-B14F-4D97-AF65-F5344CB8AC3E}">
        <p14:creationId xmlns:p14="http://schemas.microsoft.com/office/powerpoint/2010/main" val="1946476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É importante compreender que a explicação do efeito fotoelétrico constituiu um marco fundamental porque marcou o início da teoria quântica da luz : </a:t>
            </a:r>
          </a:p>
          <a:p>
            <a:endParaRPr lang="pt-PT" dirty="0"/>
          </a:p>
          <a:p>
            <a:r>
              <a:rPr lang="pt-PT" dirty="0"/>
              <a:t>A luz, que é uma onda eletromagnética, apresenta caraterísticas também de partícula. </a:t>
            </a:r>
          </a:p>
          <a:p>
            <a:endParaRPr lang="pt-PT" dirty="0"/>
          </a:p>
          <a:p>
            <a:r>
              <a:rPr lang="pt-PT" dirty="0"/>
              <a:t>A explicação do efeito fotoelétrico foi agraciada com </a:t>
            </a:r>
            <a:r>
              <a:rPr lang="pt-PT"/>
              <a:t>a atribuição do </a:t>
            </a:r>
            <a:r>
              <a:rPr lang="pt-PT" dirty="0"/>
              <a:t>prémio Nobel a Einstein.</a:t>
            </a:r>
          </a:p>
        </p:txBody>
      </p:sp>
      <p:sp>
        <p:nvSpPr>
          <p:cNvPr id="4" name="Marcador de Posição do Número do Diapositivo 3"/>
          <p:cNvSpPr>
            <a:spLocks noGrp="1"/>
          </p:cNvSpPr>
          <p:nvPr>
            <p:ph type="sldNum" sz="quarter" idx="5"/>
          </p:nvPr>
        </p:nvSpPr>
        <p:spPr/>
        <p:txBody>
          <a:bodyPr/>
          <a:lstStyle/>
          <a:p>
            <a:fld id="{8F3A54A8-AA4E-456A-BC1F-F075D17740B5}" type="slidenum">
              <a:rPr lang="pt-PT" smtClean="0"/>
              <a:pPr/>
              <a:t>10</a:t>
            </a:fld>
            <a:endParaRPr lang="pt-PT"/>
          </a:p>
        </p:txBody>
      </p:sp>
    </p:spTree>
    <p:extLst>
      <p:ext uri="{BB962C8B-B14F-4D97-AF65-F5344CB8AC3E}">
        <p14:creationId xmlns:p14="http://schemas.microsoft.com/office/powerpoint/2010/main" val="3840339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Shape 449"/>
          <p:cNvSpPr>
            <a:spLocks noGrp="1" noRot="1" noChangeAspect="1"/>
          </p:cNvSpPr>
          <p:nvPr>
            <p:ph type="sldImg"/>
          </p:nvPr>
        </p:nvSpPr>
        <p:spPr>
          <a:prstGeom prst="rect">
            <a:avLst/>
          </a:prstGeom>
        </p:spPr>
        <p:txBody>
          <a:bodyPr/>
          <a:lstStyle/>
          <a:p>
            <a:endParaRPr/>
          </a:p>
        </p:txBody>
      </p:sp>
      <p:sp>
        <p:nvSpPr>
          <p:cNvPr id="450" name="Shape 450"/>
          <p:cNvSpPr>
            <a:spLocks noGrp="1"/>
          </p:cNvSpPr>
          <p:nvPr>
            <p:ph type="body" sz="quarter" idx="1"/>
          </p:nvPr>
        </p:nvSpPr>
        <p:spPr>
          <a:prstGeom prst="rect">
            <a:avLst/>
          </a:prstGeom>
        </p:spPr>
        <p:txBody>
          <a:bodyPr>
            <a:normAutofit/>
          </a:bodyPr>
          <a:lstStyle/>
          <a:p>
            <a:pPr defTabSz="457200">
              <a:defRPr sz="1300">
                <a:latin typeface="Helvetica"/>
                <a:ea typeface="Helvetica"/>
                <a:cs typeface="Helvetica"/>
                <a:sym typeface="Helvetica"/>
              </a:defRPr>
            </a:pPr>
            <a:r>
              <a:rPr dirty="0"/>
              <a:t>Compton</a:t>
            </a:r>
            <a:r>
              <a:rPr lang="pt-PT" dirty="0"/>
              <a:t> era um cientista  americano e foi agraciado com o prémio Nobel em física pela descoberta e explicação do efeito Compton em 1925. </a:t>
            </a:r>
          </a:p>
          <a:p>
            <a:pPr defTabSz="457200">
              <a:defRPr sz="1300">
                <a:latin typeface="Helvetica"/>
                <a:ea typeface="Helvetica"/>
                <a:cs typeface="Helvetica"/>
                <a:sym typeface="Helvetica"/>
              </a:defRPr>
            </a:pPr>
            <a:endParaRPr lang="pt-PT" dirty="0"/>
          </a:p>
          <a:p>
            <a:pPr defTabSz="457200">
              <a:defRPr sz="1300">
                <a:latin typeface="Helvetica"/>
                <a:ea typeface="Helvetica"/>
                <a:cs typeface="Helvetica"/>
                <a:sym typeface="Helvetica"/>
              </a:defRPr>
            </a:pPr>
            <a:r>
              <a:rPr lang="pt-PT" dirty="0"/>
              <a:t>Compton mostrou que descrevendo o fenómeno como uma colisão inelástica entre duas partículas - o fotão e o eletrão - se pode deduzir uma expressão  para a variação de comprimento de onda da radiação eletromagnética que descreve perfeitamente os resultados experimentais.  </a:t>
            </a:r>
          </a:p>
          <a:p>
            <a:pPr defTabSz="457200">
              <a:defRPr sz="1300">
                <a:latin typeface="Helvetica"/>
                <a:ea typeface="Helvetica"/>
                <a:cs typeface="Helvetica"/>
                <a:sym typeface="Helvetica"/>
              </a:defRPr>
            </a:pPr>
            <a:endParaRPr lang="pt-PT" dirty="0"/>
          </a:p>
          <a:p>
            <a:pPr defTabSz="457200">
              <a:defRPr sz="1300">
                <a:latin typeface="Helvetica"/>
                <a:ea typeface="Helvetica"/>
                <a:cs typeface="Helvetica"/>
                <a:sym typeface="Helvetica"/>
              </a:defRPr>
            </a:pPr>
            <a:r>
              <a:rPr lang="pt-PT" dirty="0"/>
              <a:t>Para isso basta considerar as equações de conservação de energia e conservação de momento linear, tal como em qualquer choque entre duas bolas de bilhar.</a:t>
            </a:r>
          </a:p>
          <a:p>
            <a:pPr defTabSz="457200">
              <a:defRPr sz="1300">
                <a:latin typeface="Helvetica"/>
                <a:ea typeface="Helvetica"/>
                <a:cs typeface="Helvetica"/>
                <a:sym typeface="Helvetica"/>
              </a:defRPr>
            </a:pPr>
            <a:endParaRPr lang="pt-PT" dirty="0"/>
          </a:p>
          <a:p>
            <a:pPr defTabSz="457200">
              <a:defRPr sz="1300">
                <a:latin typeface="Helvetica"/>
                <a:ea typeface="Helvetica"/>
                <a:cs typeface="Helvetica"/>
                <a:sym typeface="Helvetica"/>
              </a:defRPr>
            </a:pPr>
            <a:r>
              <a:rPr lang="pt-PT" dirty="0"/>
              <a:t>Neste caso, contudo, é necessário usar a expressões relativistas quer para o fotão quer para o eletrão. </a:t>
            </a:r>
          </a:p>
          <a:p>
            <a:pPr defTabSz="457200">
              <a:defRPr sz="1300">
                <a:latin typeface="Helvetica"/>
                <a:ea typeface="Helvetica"/>
                <a:cs typeface="Helvetica"/>
                <a:sym typeface="Helvetica"/>
              </a:defRPr>
            </a:pPr>
            <a:endParaRPr lang="pt-PT" dirty="0"/>
          </a:p>
          <a:p>
            <a:pPr defTabSz="457200">
              <a:defRPr sz="1300">
                <a:latin typeface="Helvetica"/>
                <a:ea typeface="Helvetica"/>
                <a:cs typeface="Helvetica"/>
                <a:sym typeface="Helvetica"/>
              </a:defRPr>
            </a:pPr>
            <a:r>
              <a:rPr lang="pt-PT" dirty="0"/>
              <a:t>Note-se que a energia antes do choque é a energia, E, do fotão mais a energia de repouso do eletrão. Assumimos que o eletrão está em repouso antes do choque, pois a sua energia cinética é desprezável comparada com a energia do fotão e com a energia adquirida pelo eletrão depois do choque. </a:t>
            </a:r>
          </a:p>
          <a:p>
            <a:pPr defTabSz="457200">
              <a:defRPr sz="1300">
                <a:latin typeface="Helvetica"/>
                <a:ea typeface="Helvetica"/>
                <a:cs typeface="Helvetica"/>
                <a:sym typeface="Helvetica"/>
              </a:defRPr>
            </a:pPr>
            <a:r>
              <a:rPr lang="pt-PT" dirty="0"/>
              <a:t>Combinando as equações obtém-se a expressão do chamado desvio de Compton, lambda’ – lambda, em função do ângulo de dispersão teta.</a:t>
            </a:r>
            <a:endParaRPr dirty="0"/>
          </a:p>
        </p:txBody>
      </p:sp>
    </p:spTree>
    <p:extLst>
      <p:ext uri="{BB962C8B-B14F-4D97-AF65-F5344CB8AC3E}">
        <p14:creationId xmlns:p14="http://schemas.microsoft.com/office/powerpoint/2010/main" val="626588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fontScale="92500" lnSpcReduction="10000"/>
          </a:bodyPr>
          <a:lstStyle/>
          <a:p>
            <a:r>
              <a:rPr lang="pt-PT" dirty="0"/>
              <a:t>Compton estudou a dispersão de Raios X de comprimento de onda lambda por um alvo de grafite.</a:t>
            </a:r>
          </a:p>
          <a:p>
            <a:endParaRPr lang="pt-PT" dirty="0"/>
          </a:p>
          <a:p>
            <a:r>
              <a:rPr lang="pt-PT" dirty="0"/>
              <a:t>Na figura vemos uma ampola que produz um feixe de raios X . O feixe de raios X incide num alvo de grafite com uma direção bem definida, mas à saída da grafite emerge radiação em diferentes direções. Na figura estão representados os feixes que emergem do cristal fazendo ângulos de 0, 45, 90 e 135 graus com a direção do feixe incidente.</a:t>
            </a:r>
          </a:p>
          <a:p>
            <a:endParaRPr lang="pt-PT" dirty="0"/>
          </a:p>
          <a:p>
            <a:r>
              <a:rPr lang="pt-PT" dirty="0"/>
              <a:t>Um cristal de calcite permite separar o feixe emergente em direções ligeiramente diferentes, consoante o comprimento de onda da radiação. Mede-se a intensidade de cada um desses feixes traça-se o gráfico da intensidade da radiação reemitida pela grafite em função do seu comprimento de onda, para um dado ângulo de desvio.</a:t>
            </a:r>
          </a:p>
          <a:p>
            <a:endParaRPr lang="pt-PT" dirty="0"/>
          </a:p>
          <a:p>
            <a:r>
              <a:rPr lang="pt-PT" dirty="0"/>
              <a:t>Os gráficos mostram a coexistência de uma dispersão elástica e uma dispersão inelástica da radiação pelos eletrões do material.</a:t>
            </a:r>
          </a:p>
          <a:p>
            <a:endParaRPr lang="pt-PT" dirty="0"/>
          </a:p>
          <a:p>
            <a:r>
              <a:rPr lang="pt-PT" dirty="0"/>
              <a:t>  A dispersão elástica ocorre para fotões que colidem com eletrões fortemente ligados ao material. Nesses casos, o fotão não transfere energia para o eletrão e por isso o seu comprimento de onda não varia. </a:t>
            </a:r>
          </a:p>
          <a:p>
            <a:endParaRPr lang="pt-PT" dirty="0"/>
          </a:p>
          <a:p>
            <a:r>
              <a:rPr lang="pt-PT" dirty="0"/>
              <a:t>Na dispersão inelástica - ou efeito de Compton - a colisão dá-se com um eletrão livre e parte da energia da radiação é absorvida pelo eletrão.  A energia da radiação baixa e o seu comprimento de onda aumenta.</a:t>
            </a:r>
          </a:p>
          <a:p>
            <a:endParaRPr lang="pt-PT" dirty="0"/>
          </a:p>
          <a:p>
            <a:r>
              <a:rPr lang="pt-PT" dirty="0"/>
              <a:t>A zero graus, ou seja, quando o feixe é reemitido na direção incidente, só há colisões elásticas. Se o ângulo de dispersão é não nulo, há também colisão inelástica e a diferença de comprimento de onda para processos inelásticos e elásticos aumenta com o ângulo de dispersão.</a:t>
            </a:r>
          </a:p>
        </p:txBody>
      </p:sp>
      <p:sp>
        <p:nvSpPr>
          <p:cNvPr id="4" name="Marcador de Posição do Número do Diapositivo 3"/>
          <p:cNvSpPr>
            <a:spLocks noGrp="1"/>
          </p:cNvSpPr>
          <p:nvPr>
            <p:ph type="sldNum" sz="quarter" idx="5"/>
          </p:nvPr>
        </p:nvSpPr>
        <p:spPr/>
        <p:txBody>
          <a:bodyPr/>
          <a:lstStyle/>
          <a:p>
            <a:fld id="{8F3A54A8-AA4E-456A-BC1F-F075D17740B5}" type="slidenum">
              <a:rPr lang="pt-PT" smtClean="0"/>
              <a:pPr/>
              <a:t>12</a:t>
            </a:fld>
            <a:endParaRPr lang="pt-PT"/>
          </a:p>
        </p:txBody>
      </p:sp>
    </p:spTree>
    <p:extLst>
      <p:ext uri="{BB962C8B-B14F-4D97-AF65-F5344CB8AC3E}">
        <p14:creationId xmlns:p14="http://schemas.microsoft.com/office/powerpoint/2010/main" val="880178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Neste slide escrevem-se explicitamente as equações de conservação do momento linear, quer na direção do fotão incidente, quer na direção perpendicular.</a:t>
            </a:r>
          </a:p>
          <a:p>
            <a:endParaRPr lang="pt-PT" dirty="0"/>
          </a:p>
          <a:p>
            <a:r>
              <a:rPr lang="pt-PT" dirty="0"/>
              <a:t>Nestas equações, p é o momento linear do fotão incidente e temos p=h viu/c ; p’ é o momento linear do fotão emergente e temos p’=h </a:t>
            </a:r>
            <a:r>
              <a:rPr lang="pt-PT" dirty="0" err="1"/>
              <a:t>niu</a:t>
            </a:r>
            <a:r>
              <a:rPr lang="pt-PT" dirty="0"/>
              <a:t>’/c .</a:t>
            </a:r>
          </a:p>
          <a:p>
            <a:endParaRPr lang="pt-PT" dirty="0"/>
          </a:p>
          <a:p>
            <a:r>
              <a:rPr lang="pt-PT" dirty="0" err="1"/>
              <a:t>p_e</a:t>
            </a:r>
            <a:r>
              <a:rPr lang="pt-PT" dirty="0"/>
              <a:t> é o momento linear do eletrão. O ângulo de desvio do fotão depois do choque é </a:t>
            </a:r>
            <a:r>
              <a:rPr lang="pt-PT" dirty="0" err="1"/>
              <a:t>theta</a:t>
            </a:r>
            <a:r>
              <a:rPr lang="pt-PT" dirty="0"/>
              <a:t> ; o ângulo de desvio do eletrão depois do choque é </a:t>
            </a:r>
            <a:r>
              <a:rPr lang="pt-PT" dirty="0" err="1"/>
              <a:t>phi</a:t>
            </a:r>
            <a:r>
              <a:rPr lang="pt-PT" dirty="0"/>
              <a:t>.</a:t>
            </a:r>
          </a:p>
          <a:p>
            <a:endParaRPr lang="pt-PT" dirty="0"/>
          </a:p>
          <a:p>
            <a:r>
              <a:rPr lang="pt-PT" dirty="0"/>
              <a:t>Note-se que no efeito de Compton o eletrão nunca sai do material, ao contrário do que sucede no efeito fotoelétrico. Só os fotões entram e saem do material. </a:t>
            </a:r>
          </a:p>
          <a:p>
            <a:endParaRPr lang="pt-PT" dirty="0"/>
          </a:p>
          <a:p>
            <a:r>
              <a:rPr lang="pt-PT" dirty="0"/>
              <a:t>Na experiência mede-se </a:t>
            </a:r>
            <a:r>
              <a:rPr lang="pt-PT" dirty="0" err="1"/>
              <a:t>theta</a:t>
            </a:r>
            <a:r>
              <a:rPr lang="pt-PT" dirty="0"/>
              <a:t>, lambda e lambda’ (que estão relacionados com </a:t>
            </a:r>
            <a:r>
              <a:rPr lang="pt-PT" dirty="0" err="1"/>
              <a:t>niu</a:t>
            </a:r>
            <a:r>
              <a:rPr lang="pt-PT" dirty="0"/>
              <a:t> e </a:t>
            </a:r>
            <a:r>
              <a:rPr lang="pt-PT" dirty="0" err="1"/>
              <a:t>niu</a:t>
            </a:r>
            <a:r>
              <a:rPr lang="pt-PT" dirty="0"/>
              <a:t>’ por lambda=c/</a:t>
            </a:r>
            <a:r>
              <a:rPr lang="pt-PT" dirty="0" err="1"/>
              <a:t>niu</a:t>
            </a:r>
            <a:r>
              <a:rPr lang="pt-PT" dirty="0"/>
              <a:t> e lambda’=c/</a:t>
            </a:r>
            <a:r>
              <a:rPr lang="pt-PT" dirty="0" err="1"/>
              <a:t>niu</a:t>
            </a:r>
            <a:r>
              <a:rPr lang="pt-PT" dirty="0"/>
              <a:t>’) . Não se medem os parâmetros associados ao eletrão, nomeadamente, o ângulo </a:t>
            </a:r>
            <a:r>
              <a:rPr lang="pt-PT" dirty="0" err="1"/>
              <a:t>phi</a:t>
            </a:r>
            <a:r>
              <a:rPr lang="pt-PT" dirty="0"/>
              <a:t> e o momento linear </a:t>
            </a:r>
            <a:r>
              <a:rPr lang="pt-PT" dirty="0" err="1"/>
              <a:t>p_e</a:t>
            </a:r>
            <a:r>
              <a:rPr lang="pt-PT" dirty="0"/>
              <a:t>. Assim, interessa juntar estas equações com a equação de conservação de energia e eliminar </a:t>
            </a:r>
            <a:r>
              <a:rPr lang="pt-PT" dirty="0" err="1"/>
              <a:t>phi</a:t>
            </a:r>
            <a:r>
              <a:rPr lang="pt-PT" dirty="0"/>
              <a:t> e </a:t>
            </a:r>
            <a:r>
              <a:rPr lang="pt-PT" dirty="0" err="1"/>
              <a:t>p_e</a:t>
            </a:r>
            <a:r>
              <a:rPr lang="pt-PT" dirty="0"/>
              <a:t>.</a:t>
            </a:r>
          </a:p>
          <a:p>
            <a:endParaRPr lang="pt-PT" dirty="0"/>
          </a:p>
          <a:p>
            <a:endParaRPr lang="pt-PT" dirty="0"/>
          </a:p>
          <a:p>
            <a:endParaRPr lang="pt-PT" dirty="0"/>
          </a:p>
          <a:p>
            <a:endParaRPr lang="pt-PT" dirty="0"/>
          </a:p>
        </p:txBody>
      </p:sp>
      <p:sp>
        <p:nvSpPr>
          <p:cNvPr id="4" name="Marcador de Posição do Número do Diapositivo 3"/>
          <p:cNvSpPr>
            <a:spLocks noGrp="1"/>
          </p:cNvSpPr>
          <p:nvPr>
            <p:ph type="sldNum" sz="quarter" idx="5"/>
          </p:nvPr>
        </p:nvSpPr>
        <p:spPr/>
        <p:txBody>
          <a:bodyPr/>
          <a:lstStyle/>
          <a:p>
            <a:fld id="{8F3A54A8-AA4E-456A-BC1F-F075D17740B5}" type="slidenum">
              <a:rPr lang="pt-PT" smtClean="0"/>
              <a:pPr/>
              <a:t>13</a:t>
            </a:fld>
            <a:endParaRPr lang="pt-PT"/>
          </a:p>
        </p:txBody>
      </p:sp>
    </p:spTree>
    <p:extLst>
      <p:ext uri="{BB962C8B-B14F-4D97-AF65-F5344CB8AC3E}">
        <p14:creationId xmlns:p14="http://schemas.microsoft.com/office/powerpoint/2010/main" val="2997311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Nas duas primeiras linhas deste slide estão as equações obtidas anteriormente para a conservação do momento linear. </a:t>
            </a:r>
          </a:p>
          <a:p>
            <a:endParaRPr lang="pt-PT" dirty="0"/>
          </a:p>
          <a:p>
            <a:r>
              <a:rPr lang="pt-PT" dirty="0"/>
              <a:t>Podemos eliminar o ângulo </a:t>
            </a:r>
            <a:r>
              <a:rPr lang="pt-PT" dirty="0" err="1"/>
              <a:t>phi</a:t>
            </a:r>
            <a:r>
              <a:rPr lang="pt-PT" dirty="0"/>
              <a:t> quadrando e somando as duas equações. Assim obtemos uma expressão em que a única quantidade que não é medida é </a:t>
            </a:r>
            <a:r>
              <a:rPr lang="pt-PT" dirty="0" err="1"/>
              <a:t>p_e</a:t>
            </a:r>
            <a:r>
              <a:rPr lang="pt-PT" dirty="0"/>
              <a:t>. </a:t>
            </a:r>
          </a:p>
          <a:p>
            <a:endParaRPr lang="pt-PT" dirty="0"/>
          </a:p>
          <a:p>
            <a:r>
              <a:rPr lang="pt-PT" dirty="0"/>
              <a:t>Temos de recorrer à expressão da conservação da energia para eliminar </a:t>
            </a:r>
            <a:r>
              <a:rPr lang="pt-PT" dirty="0" err="1"/>
              <a:t>p_e</a:t>
            </a:r>
            <a:r>
              <a:rPr lang="pt-PT" dirty="0"/>
              <a:t>.</a:t>
            </a:r>
          </a:p>
          <a:p>
            <a:endParaRPr lang="pt-PT" dirty="0"/>
          </a:p>
          <a:p>
            <a:r>
              <a:rPr lang="pt-PT" dirty="0"/>
              <a:t>A conservação de energia diz-nos que a variação de energia do fotão é a energia cinética adquirida pelo eletrão.</a:t>
            </a:r>
          </a:p>
        </p:txBody>
      </p:sp>
      <p:sp>
        <p:nvSpPr>
          <p:cNvPr id="4" name="Marcador de Posição do Número do Diapositivo 3"/>
          <p:cNvSpPr>
            <a:spLocks noGrp="1"/>
          </p:cNvSpPr>
          <p:nvPr>
            <p:ph type="sldNum" sz="quarter" idx="5"/>
          </p:nvPr>
        </p:nvSpPr>
        <p:spPr/>
        <p:txBody>
          <a:bodyPr/>
          <a:lstStyle/>
          <a:p>
            <a:fld id="{8F3A54A8-AA4E-456A-BC1F-F075D17740B5}" type="slidenum">
              <a:rPr lang="pt-PT" smtClean="0"/>
              <a:pPr/>
              <a:t>14</a:t>
            </a:fld>
            <a:endParaRPr lang="pt-PT"/>
          </a:p>
        </p:txBody>
      </p:sp>
    </p:spTree>
    <p:extLst>
      <p:ext uri="{BB962C8B-B14F-4D97-AF65-F5344CB8AC3E}">
        <p14:creationId xmlns:p14="http://schemas.microsoft.com/office/powerpoint/2010/main" val="2272563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Por outro lado sabemos que a energia total, </a:t>
            </a:r>
            <a:r>
              <a:rPr lang="pt-PT" dirty="0" err="1"/>
              <a:t>E_e</a:t>
            </a:r>
            <a:r>
              <a:rPr lang="pt-PT" dirty="0"/>
              <a:t> do eletrão, é a soma da energia cinética do eletrão com a sua energia de repouso, </a:t>
            </a:r>
            <a:r>
              <a:rPr lang="pt-PT" dirty="0" err="1"/>
              <a:t>m_e</a:t>
            </a:r>
            <a:r>
              <a:rPr lang="pt-PT" dirty="0"/>
              <a:t> c^2. </a:t>
            </a:r>
          </a:p>
          <a:p>
            <a:endParaRPr lang="pt-PT" dirty="0"/>
          </a:p>
          <a:p>
            <a:r>
              <a:rPr lang="pt-PT" dirty="0"/>
              <a:t>Sabemos também que o quadrado da energia total é igual à soma do quadrado de  </a:t>
            </a:r>
            <a:r>
              <a:rPr lang="pt-PT" dirty="0" err="1"/>
              <a:t>p_e</a:t>
            </a:r>
            <a:r>
              <a:rPr lang="pt-PT" dirty="0"/>
              <a:t> c com o quadrado da energia de repouso.</a:t>
            </a:r>
          </a:p>
          <a:p>
            <a:endParaRPr lang="pt-PT" dirty="0"/>
          </a:p>
          <a:p>
            <a:r>
              <a:rPr lang="pt-PT" dirty="0"/>
              <a:t>Combinando estas duas equações podemos escrever p_e^2 c^2 em função da energia cinética do eletrão. Se combinarmos com a expressão da conservação de energia que diz que a energia cinética dos eletrões é igual à variação de energia dos fotões, obtemos uma expressão para p_e^2 c^2 em </a:t>
            </a:r>
            <a:r>
              <a:rPr lang="pt-PT" dirty="0" err="1"/>
              <a:t>funçã</a:t>
            </a:r>
            <a:r>
              <a:rPr lang="pt-PT" dirty="0"/>
              <a:t> da frequência dos fotões incidente e emergente.</a:t>
            </a:r>
          </a:p>
        </p:txBody>
      </p:sp>
      <p:sp>
        <p:nvSpPr>
          <p:cNvPr id="4" name="Marcador de Posição do Número do Diapositivo 3"/>
          <p:cNvSpPr>
            <a:spLocks noGrp="1"/>
          </p:cNvSpPr>
          <p:nvPr>
            <p:ph type="sldNum" sz="quarter" idx="5"/>
          </p:nvPr>
        </p:nvSpPr>
        <p:spPr/>
        <p:txBody>
          <a:bodyPr/>
          <a:lstStyle/>
          <a:p>
            <a:fld id="{8F3A54A8-AA4E-456A-BC1F-F075D17740B5}" type="slidenum">
              <a:rPr lang="pt-PT" smtClean="0"/>
              <a:pPr/>
              <a:t>15</a:t>
            </a:fld>
            <a:endParaRPr lang="pt-PT"/>
          </a:p>
        </p:txBody>
      </p:sp>
    </p:spTree>
    <p:extLst>
      <p:ext uri="{BB962C8B-B14F-4D97-AF65-F5344CB8AC3E}">
        <p14:creationId xmlns:p14="http://schemas.microsoft.com/office/powerpoint/2010/main" val="973478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Obtivemos atrás duas expressões diferentes para p_e^2 c^2. Se combinarmos as duas, eliminamos </a:t>
            </a:r>
            <a:r>
              <a:rPr lang="pt-PT" dirty="0" err="1"/>
              <a:t>p_e</a:t>
            </a:r>
            <a:r>
              <a:rPr lang="pt-PT" dirty="0"/>
              <a:t> , que é uma quantidade que não é medida experimentalmente.</a:t>
            </a:r>
          </a:p>
          <a:p>
            <a:endParaRPr lang="pt-PT" dirty="0"/>
          </a:p>
          <a:p>
            <a:r>
              <a:rPr lang="pt-PT" dirty="0"/>
              <a:t>Ficamos com uma expressão que relaciona a frequência da radiação incidente e emergente com o ângulo de desvio da radiação emergente. Usando a relação</a:t>
            </a:r>
          </a:p>
          <a:p>
            <a:r>
              <a:rPr lang="pt-PT" dirty="0"/>
              <a:t> lambda viu =c chegamos finalmente à expressão do desvio de Compton,</a:t>
            </a:r>
          </a:p>
          <a:p>
            <a:r>
              <a:rPr lang="pt-PT" dirty="0"/>
              <a:t> </a:t>
            </a:r>
            <a:r>
              <a:rPr lang="pt-PT" dirty="0" err="1"/>
              <a:t>lambda’-lambda</a:t>
            </a:r>
            <a:r>
              <a:rPr lang="pt-PT" dirty="0"/>
              <a:t> em função do ângulo teta. </a:t>
            </a:r>
          </a:p>
          <a:p>
            <a:endParaRPr lang="pt-PT" dirty="0"/>
          </a:p>
          <a:p>
            <a:r>
              <a:rPr lang="pt-PT" dirty="0"/>
              <a:t>O desvio de Compton é proporcional a uma constante designada de comprimento de onda de Compton </a:t>
            </a:r>
            <a:r>
              <a:rPr lang="pt-PT" dirty="0" err="1"/>
              <a:t>lambda_c</a:t>
            </a:r>
            <a:r>
              <a:rPr lang="pt-PT" dirty="0"/>
              <a:t> e que é o quociente da constante de </a:t>
            </a:r>
            <a:r>
              <a:rPr lang="pt-PT" dirty="0" err="1"/>
              <a:t>Planck</a:t>
            </a:r>
            <a:r>
              <a:rPr lang="pt-PT" dirty="0"/>
              <a:t> pelo produto da massa do eletrão por c. O valor da constante é de 2,426 x 10^{-3} </a:t>
            </a:r>
            <a:r>
              <a:rPr lang="pt-PT" dirty="0" err="1"/>
              <a:t>nm</a:t>
            </a:r>
            <a:r>
              <a:rPr lang="pt-PT" dirty="0"/>
              <a:t> . O valor desta constante tem como consequência que a variação de comprimento de onda só é percetível se a radiação incidente tiver um comprimento de onda da ordem de decimas de </a:t>
            </a:r>
            <a:r>
              <a:rPr lang="pt-PT" dirty="0" err="1"/>
              <a:t>nm</a:t>
            </a:r>
            <a:r>
              <a:rPr lang="pt-PT" dirty="0"/>
              <a:t> ou menor. Se lambda for elevado comparado com </a:t>
            </a:r>
            <a:r>
              <a:rPr lang="pt-PT" dirty="0" err="1"/>
              <a:t>lambda_c</a:t>
            </a:r>
            <a:r>
              <a:rPr lang="pt-PT" dirty="0"/>
              <a:t> , o desvio de Compton é desprezável.</a:t>
            </a:r>
          </a:p>
          <a:p>
            <a:endParaRPr lang="pt-PT" dirty="0"/>
          </a:p>
          <a:p>
            <a:endParaRPr lang="pt-PT" dirty="0"/>
          </a:p>
        </p:txBody>
      </p:sp>
      <p:sp>
        <p:nvSpPr>
          <p:cNvPr id="4" name="Marcador de Posição do Número do Diapositivo 3"/>
          <p:cNvSpPr>
            <a:spLocks noGrp="1"/>
          </p:cNvSpPr>
          <p:nvPr>
            <p:ph type="sldNum" sz="quarter" idx="5"/>
          </p:nvPr>
        </p:nvSpPr>
        <p:spPr/>
        <p:txBody>
          <a:bodyPr/>
          <a:lstStyle/>
          <a:p>
            <a:fld id="{8F3A54A8-AA4E-456A-BC1F-F075D17740B5}" type="slidenum">
              <a:rPr lang="pt-PT" smtClean="0"/>
              <a:pPr/>
              <a:t>16</a:t>
            </a:fld>
            <a:endParaRPr lang="pt-PT"/>
          </a:p>
        </p:txBody>
      </p:sp>
    </p:spTree>
    <p:extLst>
      <p:ext uri="{BB962C8B-B14F-4D97-AF65-F5344CB8AC3E}">
        <p14:creationId xmlns:p14="http://schemas.microsoft.com/office/powerpoint/2010/main" val="2530667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Vimos nas aulas anteriores que há experiências como o efeito fotoelétrico e o efeito de Compton que demonstram uma natureza corpuscular da luz quando esta interage com a matéria.</a:t>
            </a:r>
          </a:p>
          <a:p>
            <a:endParaRPr lang="pt-PT" dirty="0"/>
          </a:p>
          <a:p>
            <a:r>
              <a:rPr lang="pt-PT" dirty="0"/>
              <a:t>Por outro lado, há experiências que demonstram inequivocamente a natureza ondulatória da luz, como por ex., a difração através de uma fenda dupla, como se ilustra neste slide. Sabemos, aliás, do eletromagnetismo, que a luz é uma onda eletromagnética que se propaga no vazio com uma velocidade c. </a:t>
            </a:r>
          </a:p>
          <a:p>
            <a:endParaRPr lang="pt-PT" dirty="0"/>
          </a:p>
          <a:p>
            <a:r>
              <a:rPr lang="pt-PT" dirty="0"/>
              <a:t>A luz tem pois uma natureza dual - de partícula e de onda - e a entidade</a:t>
            </a:r>
          </a:p>
          <a:p>
            <a:r>
              <a:rPr lang="pt-PT" dirty="0"/>
              <a:t>que reúne as duas caraterísticas é o fotão .</a:t>
            </a:r>
          </a:p>
        </p:txBody>
      </p:sp>
      <p:sp>
        <p:nvSpPr>
          <p:cNvPr id="4" name="Marcador de Posição do Número do Diapositivo 3"/>
          <p:cNvSpPr>
            <a:spLocks noGrp="1"/>
          </p:cNvSpPr>
          <p:nvPr>
            <p:ph type="sldNum" sz="quarter" idx="5"/>
          </p:nvPr>
        </p:nvSpPr>
        <p:spPr/>
        <p:txBody>
          <a:bodyPr/>
          <a:lstStyle/>
          <a:p>
            <a:fld id="{8F3A54A8-AA4E-456A-BC1F-F075D17740B5}" type="slidenum">
              <a:rPr lang="pt-PT" smtClean="0"/>
              <a:pPr/>
              <a:t>17</a:t>
            </a:fld>
            <a:endParaRPr lang="pt-PT"/>
          </a:p>
        </p:txBody>
      </p:sp>
    </p:spTree>
    <p:extLst>
      <p:ext uri="{BB962C8B-B14F-4D97-AF65-F5344CB8AC3E}">
        <p14:creationId xmlns:p14="http://schemas.microsoft.com/office/powerpoint/2010/main" val="3158798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lvl="0">
              <a:lnSpc>
                <a:spcPct val="150000"/>
              </a:lnSpc>
            </a:pPr>
            <a:r>
              <a:rPr lang="pt-PT" dirty="0">
                <a:solidFill>
                  <a:prstClr val="black"/>
                </a:solidFill>
              </a:rPr>
              <a:t>As caraterísticas fundamentais do fotão são as seguintes:</a:t>
            </a:r>
          </a:p>
          <a:p>
            <a:pPr lvl="0">
              <a:lnSpc>
                <a:spcPct val="150000"/>
              </a:lnSpc>
            </a:pPr>
            <a:r>
              <a:rPr lang="pt-PT" dirty="0">
                <a:solidFill>
                  <a:prstClr val="black"/>
                </a:solidFill>
              </a:rPr>
              <a:t>• a sua velocidade no vazio é </a:t>
            </a:r>
            <a:r>
              <a:rPr lang="pt-PT" b="1" dirty="0">
                <a:solidFill>
                  <a:srgbClr val="C00000"/>
                </a:solidFill>
              </a:rPr>
              <a:t>c</a:t>
            </a:r>
            <a:r>
              <a:rPr lang="pt-PT" i="1" dirty="0">
                <a:solidFill>
                  <a:srgbClr val="C00000"/>
                </a:solidFill>
              </a:rPr>
              <a:t> </a:t>
            </a:r>
            <a:r>
              <a:rPr lang="pt-PT" dirty="0">
                <a:solidFill>
                  <a:prstClr val="black"/>
                </a:solidFill>
              </a:rPr>
              <a:t>= 3x10</a:t>
            </a:r>
            <a:r>
              <a:rPr lang="pt-PT" baseline="30000" dirty="0">
                <a:solidFill>
                  <a:prstClr val="black"/>
                </a:solidFill>
              </a:rPr>
              <a:t>8</a:t>
            </a:r>
            <a:r>
              <a:rPr lang="pt-PT" dirty="0">
                <a:solidFill>
                  <a:prstClr val="black"/>
                </a:solidFill>
              </a:rPr>
              <a:t> m/s ;  tem uma onda associada com  comprimento de onda </a:t>
            </a:r>
            <a:r>
              <a:rPr lang="pt-PT" b="1" dirty="0">
                <a:solidFill>
                  <a:srgbClr val="C00000"/>
                </a:solidFill>
                <a:sym typeface="Symbol"/>
              </a:rPr>
              <a:t> </a:t>
            </a:r>
            <a:r>
              <a:rPr lang="pt-PT" dirty="0">
                <a:sym typeface="Symbol"/>
              </a:rPr>
              <a:t>e uma frequência</a:t>
            </a:r>
            <a:r>
              <a:rPr lang="pt-PT" b="1" dirty="0">
                <a:solidFill>
                  <a:srgbClr val="C00000"/>
                </a:solidFill>
                <a:sym typeface="Symbol"/>
              </a:rPr>
              <a:t> </a:t>
            </a:r>
            <a:r>
              <a:rPr lang="el-GR" b="1" i="1" dirty="0">
                <a:solidFill>
                  <a:srgbClr val="C00000"/>
                </a:solidFill>
              </a:rPr>
              <a:t>ν</a:t>
            </a:r>
            <a:r>
              <a:rPr lang="pt-PT" b="1" i="1" dirty="0">
                <a:solidFill>
                  <a:srgbClr val="C00000"/>
                </a:solidFill>
              </a:rPr>
              <a:t> </a:t>
            </a:r>
            <a:r>
              <a:rPr lang="pt-PT" dirty="0"/>
              <a:t>tais que </a:t>
            </a:r>
            <a:r>
              <a:rPr lang="pt-PT" b="1" dirty="0">
                <a:solidFill>
                  <a:srgbClr val="C00000"/>
                </a:solidFill>
                <a:sym typeface="Symbol"/>
              </a:rPr>
              <a:t></a:t>
            </a:r>
            <a:r>
              <a:rPr lang="el-GR" b="1" i="1" dirty="0">
                <a:solidFill>
                  <a:srgbClr val="C00000"/>
                </a:solidFill>
              </a:rPr>
              <a:t>ν</a:t>
            </a:r>
            <a:r>
              <a:rPr lang="pt-PT" b="1" dirty="0">
                <a:solidFill>
                  <a:srgbClr val="C00000"/>
                </a:solidFill>
              </a:rPr>
              <a:t> =c</a:t>
            </a:r>
          </a:p>
          <a:p>
            <a:pPr lvl="0">
              <a:lnSpc>
                <a:spcPct val="150000"/>
              </a:lnSpc>
            </a:pPr>
            <a:r>
              <a:rPr lang="pt-PT" dirty="0">
                <a:solidFill>
                  <a:prstClr val="black"/>
                </a:solidFill>
              </a:rPr>
              <a:t>• não tem energia em repouso (a massa do fotão é nula !)</a:t>
            </a:r>
          </a:p>
          <a:p>
            <a:pPr lvl="0">
              <a:lnSpc>
                <a:spcPct val="150000"/>
              </a:lnSpc>
            </a:pPr>
            <a:r>
              <a:rPr lang="pt-PT" dirty="0">
                <a:solidFill>
                  <a:prstClr val="black"/>
                </a:solidFill>
              </a:rPr>
              <a:t>• transporta uma energia </a:t>
            </a:r>
            <a:r>
              <a:rPr lang="pt-PT" b="1" dirty="0">
                <a:solidFill>
                  <a:srgbClr val="C00000"/>
                </a:solidFill>
              </a:rPr>
              <a:t>E=h</a:t>
            </a:r>
            <a:r>
              <a:rPr lang="el-GR" b="1" dirty="0">
                <a:solidFill>
                  <a:srgbClr val="C00000"/>
                </a:solidFill>
              </a:rPr>
              <a:t>ν</a:t>
            </a:r>
            <a:r>
              <a:rPr lang="pt-PT" dirty="0">
                <a:solidFill>
                  <a:prstClr val="black"/>
                </a:solidFill>
              </a:rPr>
              <a:t>  e um momento linear </a:t>
            </a:r>
            <a:r>
              <a:rPr lang="pt-PT" b="1" dirty="0">
                <a:solidFill>
                  <a:srgbClr val="C00000"/>
                </a:solidFill>
              </a:rPr>
              <a:t>p=h/</a:t>
            </a:r>
            <a:r>
              <a:rPr lang="pt-PT" b="1" dirty="0">
                <a:solidFill>
                  <a:srgbClr val="C00000"/>
                </a:solidFill>
                <a:sym typeface="Symbol"/>
              </a:rPr>
              <a:t>   </a:t>
            </a:r>
            <a:r>
              <a:rPr lang="pt-PT" dirty="0">
                <a:solidFill>
                  <a:prstClr val="black"/>
                </a:solidFill>
                <a:sym typeface="Symbol"/>
              </a:rPr>
              <a:t>ou </a:t>
            </a:r>
          </a:p>
          <a:p>
            <a:pPr lvl="0">
              <a:lnSpc>
                <a:spcPct val="150000"/>
              </a:lnSpc>
            </a:pPr>
            <a:r>
              <a:rPr lang="pt-PT" dirty="0">
                <a:solidFill>
                  <a:prstClr val="black"/>
                </a:solidFill>
                <a:sym typeface="Symbol"/>
              </a:rPr>
              <a:t>    o que é equivalente, </a:t>
            </a:r>
            <a:r>
              <a:rPr lang="pt-PT" b="1" dirty="0">
                <a:solidFill>
                  <a:srgbClr val="C00000"/>
                </a:solidFill>
                <a:sym typeface="Symbol"/>
              </a:rPr>
              <a:t>E=</a:t>
            </a:r>
            <a:r>
              <a:rPr lang="az-Cyrl-AZ" b="1" dirty="0">
                <a:solidFill>
                  <a:srgbClr val="C00000"/>
                </a:solidFill>
              </a:rPr>
              <a:t>ћ</a:t>
            </a:r>
            <a:r>
              <a:rPr lang="el-GR" b="1" dirty="0">
                <a:solidFill>
                  <a:srgbClr val="C00000"/>
                </a:solidFill>
              </a:rPr>
              <a:t>ω</a:t>
            </a:r>
            <a:r>
              <a:rPr lang="pt-PT" dirty="0">
                <a:solidFill>
                  <a:prstClr val="black"/>
                </a:solidFill>
              </a:rPr>
              <a:t>  </a:t>
            </a:r>
            <a:r>
              <a:rPr lang="pt-PT" dirty="0"/>
              <a:t>e</a:t>
            </a:r>
            <a:r>
              <a:rPr lang="pt-PT" dirty="0">
                <a:solidFill>
                  <a:srgbClr val="C00000"/>
                </a:solidFill>
              </a:rPr>
              <a:t>  </a:t>
            </a:r>
            <a:r>
              <a:rPr lang="pt-PT" b="1" dirty="0">
                <a:solidFill>
                  <a:srgbClr val="C00000"/>
                </a:solidFill>
              </a:rPr>
              <a:t>p=</a:t>
            </a:r>
            <a:r>
              <a:rPr lang="az-Cyrl-AZ" b="1" dirty="0">
                <a:solidFill>
                  <a:srgbClr val="C00000"/>
                </a:solidFill>
              </a:rPr>
              <a:t> ћ</a:t>
            </a:r>
            <a:r>
              <a:rPr lang="pt-PT" b="1" dirty="0">
                <a:solidFill>
                  <a:srgbClr val="C00000"/>
                </a:solidFill>
              </a:rPr>
              <a:t>k </a:t>
            </a:r>
            <a:r>
              <a:rPr lang="pt-PT" dirty="0"/>
              <a:t>onde</a:t>
            </a:r>
            <a:r>
              <a:rPr lang="pt-PT" b="1" dirty="0">
                <a:solidFill>
                  <a:srgbClr val="C00000"/>
                </a:solidFill>
              </a:rPr>
              <a:t> </a:t>
            </a:r>
            <a:r>
              <a:rPr lang="el-GR" b="1" dirty="0">
                <a:solidFill>
                  <a:srgbClr val="C00000"/>
                </a:solidFill>
              </a:rPr>
              <a:t>ω</a:t>
            </a:r>
            <a:r>
              <a:rPr lang="pt-PT" b="1" dirty="0">
                <a:solidFill>
                  <a:srgbClr val="C00000"/>
                </a:solidFill>
              </a:rPr>
              <a:t> </a:t>
            </a:r>
            <a:r>
              <a:rPr lang="pt-PT" dirty="0"/>
              <a:t>é a frequência angular e </a:t>
            </a:r>
            <a:r>
              <a:rPr lang="pt-PT" b="1" dirty="0">
                <a:solidFill>
                  <a:srgbClr val="C00000"/>
                </a:solidFill>
              </a:rPr>
              <a:t>k </a:t>
            </a:r>
            <a:r>
              <a:rPr lang="pt-PT" dirty="0"/>
              <a:t>é o número de onda</a:t>
            </a:r>
          </a:p>
          <a:p>
            <a:pPr lvl="0">
              <a:lnSpc>
                <a:spcPct val="150000"/>
              </a:lnSpc>
            </a:pPr>
            <a:r>
              <a:rPr lang="pt-PT" dirty="0">
                <a:solidFill>
                  <a:prstClr val="black"/>
                </a:solidFill>
              </a:rPr>
              <a:t>• pode ser criado ou destruído quando há emissão ou absorção de radiação</a:t>
            </a:r>
          </a:p>
          <a:p>
            <a:pPr lvl="0">
              <a:lnSpc>
                <a:spcPct val="150000"/>
              </a:lnSpc>
            </a:pPr>
            <a:r>
              <a:rPr lang="pt-PT" dirty="0">
                <a:solidFill>
                  <a:prstClr val="black"/>
                </a:solidFill>
              </a:rPr>
              <a:t>• sofre colisões com outras partículas</a:t>
            </a:r>
          </a:p>
          <a:p>
            <a:pPr lvl="0">
              <a:lnSpc>
                <a:spcPct val="150000"/>
              </a:lnSpc>
            </a:pPr>
            <a:r>
              <a:rPr lang="pt-PT" dirty="0">
                <a:solidFill>
                  <a:prstClr val="black"/>
                </a:solidFill>
              </a:rPr>
              <a:t>• tem uma onda associada de natureza eletromagnética</a:t>
            </a:r>
            <a:endParaRPr lang="pt-PT" dirty="0"/>
          </a:p>
        </p:txBody>
      </p:sp>
      <p:sp>
        <p:nvSpPr>
          <p:cNvPr id="4" name="Marcador de Posição do Número do Diapositivo 3"/>
          <p:cNvSpPr>
            <a:spLocks noGrp="1"/>
          </p:cNvSpPr>
          <p:nvPr>
            <p:ph type="sldNum" sz="quarter" idx="5"/>
          </p:nvPr>
        </p:nvSpPr>
        <p:spPr/>
        <p:txBody>
          <a:bodyPr/>
          <a:lstStyle/>
          <a:p>
            <a:fld id="{8F3A54A8-AA4E-456A-BC1F-F075D17740B5}" type="slidenum">
              <a:rPr lang="pt-PT" smtClean="0"/>
              <a:pPr/>
              <a:t>18</a:t>
            </a:fld>
            <a:endParaRPr lang="pt-PT"/>
          </a:p>
        </p:txBody>
      </p:sp>
    </p:spTree>
    <p:extLst>
      <p:ext uri="{BB962C8B-B14F-4D97-AF65-F5344CB8AC3E}">
        <p14:creationId xmlns:p14="http://schemas.microsoft.com/office/powerpoint/2010/main" val="1827578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Shape 512"/>
          <p:cNvSpPr>
            <a:spLocks noGrp="1" noRot="1" noChangeAspect="1"/>
          </p:cNvSpPr>
          <p:nvPr>
            <p:ph type="sldImg"/>
          </p:nvPr>
        </p:nvSpPr>
        <p:spPr>
          <a:prstGeom prst="rect">
            <a:avLst/>
          </a:prstGeom>
        </p:spPr>
        <p:txBody>
          <a:bodyPr/>
          <a:lstStyle/>
          <a:p>
            <a:r>
              <a:rPr lang="pt-PT" dirty="0"/>
              <a:t>999</a:t>
            </a:r>
            <a:endParaRPr dirty="0"/>
          </a:p>
        </p:txBody>
      </p:sp>
      <p:sp>
        <p:nvSpPr>
          <p:cNvPr id="513" name="Shape 513"/>
          <p:cNvSpPr>
            <a:spLocks noGrp="1"/>
          </p:cNvSpPr>
          <p:nvPr>
            <p:ph type="body" sz="quarter" idx="1"/>
          </p:nvPr>
        </p:nvSpPr>
        <p:spPr>
          <a:prstGeom prst="rect">
            <a:avLst/>
          </a:prstGeom>
        </p:spPr>
        <p:txBody>
          <a:bodyPr>
            <a:normAutofit/>
          </a:bodyPr>
          <a:lstStyle/>
          <a:p>
            <a:pPr defTabSz="457163">
              <a:lnSpc>
                <a:spcPts val="3399"/>
              </a:lnSpc>
              <a:spcBef>
                <a:spcPts val="600"/>
              </a:spcBef>
              <a:defRPr sz="1300">
                <a:latin typeface="Helvetica"/>
                <a:ea typeface="Helvetica"/>
                <a:cs typeface="Helvetica"/>
                <a:sym typeface="Helvetica"/>
              </a:defRPr>
            </a:pPr>
            <a:r>
              <a:rPr lang="pt-PT" dirty="0"/>
              <a:t>A energia de um fotão é E= h</a:t>
            </a:r>
            <a:r>
              <a:rPr lang="el-GR" dirty="0"/>
              <a:t>ν</a:t>
            </a:r>
            <a:r>
              <a:rPr lang="pt-PT" dirty="0"/>
              <a:t> e sendo </a:t>
            </a:r>
            <a:r>
              <a:rPr lang="el-GR" dirty="0"/>
              <a:t>ν</a:t>
            </a:r>
            <a:r>
              <a:rPr lang="pt-PT" dirty="0"/>
              <a:t>=c/lambda. </a:t>
            </a:r>
          </a:p>
          <a:p>
            <a:pPr defTabSz="457163">
              <a:lnSpc>
                <a:spcPts val="3399"/>
              </a:lnSpc>
              <a:spcBef>
                <a:spcPts val="600"/>
              </a:spcBef>
              <a:defRPr sz="1300">
                <a:latin typeface="Helvetica"/>
                <a:ea typeface="Helvetica"/>
                <a:cs typeface="Helvetica"/>
                <a:sym typeface="Helvetica"/>
              </a:defRPr>
            </a:pPr>
            <a:r>
              <a:rPr lang="pt-PT" dirty="0"/>
              <a:t>Um fotão não tem energia de repouso e por isso o momento linear do fotão é simplesmente p=E/c. Se substituirmos E por h</a:t>
            </a:r>
            <a:r>
              <a:rPr lang="el-GR" dirty="0"/>
              <a:t>ν</a:t>
            </a:r>
            <a:r>
              <a:rPr lang="pt-PT" dirty="0"/>
              <a:t> e </a:t>
            </a:r>
            <a:r>
              <a:rPr lang="el-GR" dirty="0"/>
              <a:t>ν</a:t>
            </a:r>
            <a:r>
              <a:rPr lang="pt-PT" dirty="0"/>
              <a:t> por c/lambda obtemos p= h/lambda.</a:t>
            </a:r>
          </a:p>
          <a:p>
            <a:pPr defTabSz="457163">
              <a:lnSpc>
                <a:spcPts val="3399"/>
              </a:lnSpc>
              <a:spcBef>
                <a:spcPts val="600"/>
              </a:spcBef>
              <a:defRPr sz="1300">
                <a:latin typeface="Helvetica"/>
                <a:ea typeface="Helvetica"/>
                <a:cs typeface="Helvetica"/>
                <a:sym typeface="Helvetica"/>
              </a:defRPr>
            </a:pPr>
            <a:r>
              <a:rPr lang="pt-PT" dirty="0"/>
              <a:t>A relação  p=h/lambda, válida para um fotão, estabelece uma correspondência entre uma quantidade caraterística de partícula - o momento linear p- e uma quantidade caraterística de uma onda - o comprimento de onda lambda.</a:t>
            </a:r>
          </a:p>
          <a:p>
            <a:pPr defTabSz="457163">
              <a:lnSpc>
                <a:spcPts val="3399"/>
              </a:lnSpc>
              <a:spcBef>
                <a:spcPts val="600"/>
              </a:spcBef>
              <a:defRPr sz="1300">
                <a:latin typeface="Helvetica"/>
                <a:ea typeface="Helvetica"/>
                <a:cs typeface="Helvetica"/>
                <a:sym typeface="Helvetica"/>
              </a:defRPr>
            </a:pPr>
            <a:r>
              <a:rPr lang="pt-PT" dirty="0"/>
              <a:t>Louis de </a:t>
            </a:r>
            <a:r>
              <a:rPr lang="pt-PT" dirty="0" err="1"/>
              <a:t>Broglie</a:t>
            </a:r>
            <a:r>
              <a:rPr lang="pt-PT" dirty="0"/>
              <a:t> sugeriu em 1924 que essa relação deveria ser válida também para partículas com massa.</a:t>
            </a:r>
            <a:endParaRPr dirty="0"/>
          </a:p>
        </p:txBody>
      </p:sp>
    </p:spTree>
    <p:extLst>
      <p:ext uri="{BB962C8B-B14F-4D97-AF65-F5344CB8AC3E}">
        <p14:creationId xmlns:p14="http://schemas.microsoft.com/office/powerpoint/2010/main" val="2383022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eaLnBrk="0" hangingPunct="0">
              <a:defRPr sz="3500">
                <a:solidFill>
                  <a:schemeClr val="tx1"/>
                </a:solidFill>
                <a:latin typeface="Verdana" pitchFamily="34" charset="0"/>
              </a:defRPr>
            </a:lvl1pPr>
            <a:lvl2pPr marL="804697" indent="-309499" eaLnBrk="0" hangingPunct="0">
              <a:defRPr sz="3500">
                <a:solidFill>
                  <a:schemeClr val="tx1"/>
                </a:solidFill>
                <a:latin typeface="Verdana" pitchFamily="34" charset="0"/>
              </a:defRPr>
            </a:lvl2pPr>
            <a:lvl3pPr marL="1237997" indent="-247600" eaLnBrk="0" hangingPunct="0">
              <a:defRPr sz="3500">
                <a:solidFill>
                  <a:schemeClr val="tx1"/>
                </a:solidFill>
                <a:latin typeface="Verdana" pitchFamily="34" charset="0"/>
              </a:defRPr>
            </a:lvl3pPr>
            <a:lvl4pPr marL="1733197" indent="-247600" eaLnBrk="0" hangingPunct="0">
              <a:defRPr sz="3500">
                <a:solidFill>
                  <a:schemeClr val="tx1"/>
                </a:solidFill>
                <a:latin typeface="Verdana" pitchFamily="34" charset="0"/>
              </a:defRPr>
            </a:lvl4pPr>
            <a:lvl5pPr marL="2228395" indent="-247600" eaLnBrk="0" hangingPunct="0">
              <a:defRPr sz="3500">
                <a:solidFill>
                  <a:schemeClr val="tx1"/>
                </a:solidFill>
                <a:latin typeface="Verdana" pitchFamily="34" charset="0"/>
              </a:defRPr>
            </a:lvl5pPr>
            <a:lvl6pPr marL="2723594" indent="-247600" algn="ctr" eaLnBrk="0" fontAlgn="base" hangingPunct="0">
              <a:spcBef>
                <a:spcPct val="0"/>
              </a:spcBef>
              <a:spcAft>
                <a:spcPct val="0"/>
              </a:spcAft>
              <a:defRPr sz="3500">
                <a:solidFill>
                  <a:schemeClr val="tx1"/>
                </a:solidFill>
                <a:latin typeface="Verdana" pitchFamily="34" charset="0"/>
              </a:defRPr>
            </a:lvl6pPr>
            <a:lvl7pPr marL="3218792" indent="-247600" algn="ctr" eaLnBrk="0" fontAlgn="base" hangingPunct="0">
              <a:spcBef>
                <a:spcPct val="0"/>
              </a:spcBef>
              <a:spcAft>
                <a:spcPct val="0"/>
              </a:spcAft>
              <a:defRPr sz="3500">
                <a:solidFill>
                  <a:schemeClr val="tx1"/>
                </a:solidFill>
                <a:latin typeface="Verdana" pitchFamily="34" charset="0"/>
              </a:defRPr>
            </a:lvl7pPr>
            <a:lvl8pPr marL="3713991" indent="-247600" algn="ctr" eaLnBrk="0" fontAlgn="base" hangingPunct="0">
              <a:spcBef>
                <a:spcPct val="0"/>
              </a:spcBef>
              <a:spcAft>
                <a:spcPct val="0"/>
              </a:spcAft>
              <a:defRPr sz="3500">
                <a:solidFill>
                  <a:schemeClr val="tx1"/>
                </a:solidFill>
                <a:latin typeface="Verdana" pitchFamily="34" charset="0"/>
              </a:defRPr>
            </a:lvl8pPr>
            <a:lvl9pPr marL="4209189" indent="-247600" algn="ctr" eaLnBrk="0" fontAlgn="base" hangingPunct="0">
              <a:spcBef>
                <a:spcPct val="0"/>
              </a:spcBef>
              <a:spcAft>
                <a:spcPct val="0"/>
              </a:spcAft>
              <a:defRPr sz="3500">
                <a:solidFill>
                  <a:schemeClr val="tx1"/>
                </a:solidFill>
                <a:latin typeface="Verdana" pitchFamily="34" charset="0"/>
              </a:defRPr>
            </a:lvl9pPr>
          </a:lstStyle>
          <a:p>
            <a:pPr eaLnBrk="1" hangingPunct="1"/>
            <a:fld id="{88B6AD13-89B2-41DD-BAB4-3C7EB93FCC75}" type="slidenum">
              <a:rPr lang="en-US" sz="1300">
                <a:latin typeface="Arial" charset="0"/>
              </a:rPr>
              <a:pPr eaLnBrk="1" hangingPunct="1"/>
              <a:t>2</a:t>
            </a:fld>
            <a:endParaRPr lang="en-US" sz="1300">
              <a:latin typeface="Arial" charset="0"/>
            </a:endParaRPr>
          </a:p>
        </p:txBody>
      </p:sp>
      <p:sp>
        <p:nvSpPr>
          <p:cNvPr id="10243" name="Rectangle 1031"/>
          <p:cNvSpPr txBox="1">
            <a:spLocks noGrp="1" noChangeArrowheads="1"/>
          </p:cNvSpPr>
          <p:nvPr/>
        </p:nvSpPr>
        <p:spPr bwMode="auto">
          <a:xfrm>
            <a:off x="4023671" y="9723948"/>
            <a:ext cx="3075630" cy="510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972" tIns="51486" rIns="102972" bIns="51486" anchor="b"/>
          <a:lstStyle>
            <a:lvl1pPr defTabSz="950913" eaLnBrk="0" hangingPunct="0">
              <a:defRPr sz="3200">
                <a:solidFill>
                  <a:schemeClr val="tx1"/>
                </a:solidFill>
                <a:latin typeface="Verdana" pitchFamily="34" charset="0"/>
              </a:defRPr>
            </a:lvl1pPr>
            <a:lvl2pPr marL="742950" indent="-285750" defTabSz="950913" eaLnBrk="0" hangingPunct="0">
              <a:defRPr sz="3200">
                <a:solidFill>
                  <a:schemeClr val="tx1"/>
                </a:solidFill>
                <a:latin typeface="Verdana" pitchFamily="34" charset="0"/>
              </a:defRPr>
            </a:lvl2pPr>
            <a:lvl3pPr marL="1143000" indent="-228600" defTabSz="950913" eaLnBrk="0" hangingPunct="0">
              <a:defRPr sz="3200">
                <a:solidFill>
                  <a:schemeClr val="tx1"/>
                </a:solidFill>
                <a:latin typeface="Verdana" pitchFamily="34" charset="0"/>
              </a:defRPr>
            </a:lvl3pPr>
            <a:lvl4pPr marL="1600200" indent="-228600" defTabSz="950913" eaLnBrk="0" hangingPunct="0">
              <a:defRPr sz="3200">
                <a:solidFill>
                  <a:schemeClr val="tx1"/>
                </a:solidFill>
                <a:latin typeface="Verdana" pitchFamily="34" charset="0"/>
              </a:defRPr>
            </a:lvl4pPr>
            <a:lvl5pPr marL="2057400" indent="-228600" defTabSz="950913" eaLnBrk="0" hangingPunct="0">
              <a:defRPr sz="3200">
                <a:solidFill>
                  <a:schemeClr val="tx1"/>
                </a:solidFill>
                <a:latin typeface="Verdana" pitchFamily="34" charset="0"/>
              </a:defRPr>
            </a:lvl5pPr>
            <a:lvl6pPr marL="2514600" indent="-228600" algn="ctr" defTabSz="950913" eaLnBrk="0" fontAlgn="base" hangingPunct="0">
              <a:spcBef>
                <a:spcPct val="0"/>
              </a:spcBef>
              <a:spcAft>
                <a:spcPct val="0"/>
              </a:spcAft>
              <a:defRPr sz="3200">
                <a:solidFill>
                  <a:schemeClr val="tx1"/>
                </a:solidFill>
                <a:latin typeface="Verdana" pitchFamily="34" charset="0"/>
              </a:defRPr>
            </a:lvl6pPr>
            <a:lvl7pPr marL="2971800" indent="-228600" algn="ctr" defTabSz="950913" eaLnBrk="0" fontAlgn="base" hangingPunct="0">
              <a:spcBef>
                <a:spcPct val="0"/>
              </a:spcBef>
              <a:spcAft>
                <a:spcPct val="0"/>
              </a:spcAft>
              <a:defRPr sz="3200">
                <a:solidFill>
                  <a:schemeClr val="tx1"/>
                </a:solidFill>
                <a:latin typeface="Verdana" pitchFamily="34" charset="0"/>
              </a:defRPr>
            </a:lvl7pPr>
            <a:lvl8pPr marL="3429000" indent="-228600" algn="ctr" defTabSz="950913" eaLnBrk="0" fontAlgn="base" hangingPunct="0">
              <a:spcBef>
                <a:spcPct val="0"/>
              </a:spcBef>
              <a:spcAft>
                <a:spcPct val="0"/>
              </a:spcAft>
              <a:defRPr sz="3200">
                <a:solidFill>
                  <a:schemeClr val="tx1"/>
                </a:solidFill>
                <a:latin typeface="Verdana" pitchFamily="34" charset="0"/>
              </a:defRPr>
            </a:lvl8pPr>
            <a:lvl9pPr marL="3886200" indent="-228600" algn="ctr" defTabSz="950913" eaLnBrk="0" fontAlgn="base" hangingPunct="0">
              <a:spcBef>
                <a:spcPct val="0"/>
              </a:spcBef>
              <a:spcAft>
                <a:spcPct val="0"/>
              </a:spcAft>
              <a:defRPr sz="3200">
                <a:solidFill>
                  <a:schemeClr val="tx1"/>
                </a:solidFill>
                <a:latin typeface="Verdana" pitchFamily="34" charset="0"/>
              </a:defRPr>
            </a:lvl9pPr>
          </a:lstStyle>
          <a:p>
            <a:pPr algn="r" eaLnBrk="1" hangingPunct="1"/>
            <a:fld id="{F303B1D2-1E6C-4E9B-9A29-99FD35F11885}" type="slidenum">
              <a:rPr lang="en-US" sz="1300">
                <a:latin typeface="Arial" charset="0"/>
                <a:ea typeface="Osaka" charset="-128"/>
                <a:cs typeface="Arial" charset="0"/>
              </a:rPr>
              <a:pPr algn="r" eaLnBrk="1" hangingPunct="1"/>
              <a:t>2</a:t>
            </a:fld>
            <a:endParaRPr lang="en-US" sz="1300">
              <a:latin typeface="Arial" charset="0"/>
              <a:ea typeface="Osaka" charset="-128"/>
              <a:cs typeface="Arial" charset="0"/>
            </a:endParaRPr>
          </a:p>
        </p:txBody>
      </p:sp>
      <p:sp>
        <p:nvSpPr>
          <p:cNvPr id="10244" name="Rectangle 2"/>
          <p:cNvSpPr>
            <a:spLocks noGrp="1" noRot="1" noChangeAspect="1" noChangeArrowheads="1" noTextEdit="1"/>
          </p:cNvSpPr>
          <p:nvPr>
            <p:ph type="sldImg"/>
          </p:nvPr>
        </p:nvSpPr>
        <p:spPr>
          <a:xfrm>
            <a:off x="989013" y="766763"/>
            <a:ext cx="5121275" cy="3840162"/>
          </a:xfrm>
          <a:ln/>
        </p:spPr>
      </p:sp>
      <p:sp>
        <p:nvSpPr>
          <p:cNvPr id="10245" name="Rectangle 3"/>
          <p:cNvSpPr>
            <a:spLocks noGrp="1" noChangeArrowheads="1"/>
          </p:cNvSpPr>
          <p:nvPr>
            <p:ph type="body" idx="1"/>
          </p:nvPr>
        </p:nvSpPr>
        <p:spPr>
          <a:xfrm>
            <a:off x="946350" y="4861155"/>
            <a:ext cx="5206604" cy="4607458"/>
          </a:xfrm>
          <a:noFill/>
        </p:spPr>
        <p:txBody>
          <a:bodyPr lIns="102972" tIns="51486" rIns="102972" bIns="51486"/>
          <a:lstStyle/>
          <a:p>
            <a:pPr eaLnBrk="1" hangingPunct="1"/>
            <a:r>
              <a:rPr lang="pt-PT" dirty="0"/>
              <a:t>Nos finais do séc. XIX Hertz descobriu que fazendo incidir luz visível um metal, podem ser ejetados eletrões da sua superfície. Esse efeito é conhecido como efeito fotoelétrico. </a:t>
            </a:r>
          </a:p>
        </p:txBody>
      </p:sp>
    </p:spTree>
    <p:extLst>
      <p:ext uri="{BB962C8B-B14F-4D97-AF65-F5344CB8AC3E}">
        <p14:creationId xmlns:p14="http://schemas.microsoft.com/office/powerpoint/2010/main" val="52919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A sugestão de </a:t>
            </a:r>
            <a:r>
              <a:rPr lang="pt-PT" dirty="0" err="1"/>
              <a:t>de</a:t>
            </a:r>
            <a:r>
              <a:rPr lang="pt-PT" dirty="0"/>
              <a:t> </a:t>
            </a:r>
            <a:r>
              <a:rPr lang="pt-PT" dirty="0" err="1"/>
              <a:t>Broglie</a:t>
            </a:r>
            <a:r>
              <a:rPr lang="pt-PT" dirty="0"/>
              <a:t> é a de associar a uma partícula de energia E </a:t>
            </a:r>
            <a:r>
              <a:rPr lang="pt-PT" dirty="0" err="1"/>
              <a:t>e</a:t>
            </a:r>
            <a:r>
              <a:rPr lang="pt-PT" dirty="0"/>
              <a:t> momento linear p uma onda com frequência </a:t>
            </a:r>
            <a:r>
              <a:rPr lang="el-GR" dirty="0"/>
              <a:t>ν </a:t>
            </a:r>
            <a:r>
              <a:rPr lang="pt-PT" dirty="0"/>
              <a:t> e comprimento de onda lambda que satisfaçam as mesmas relações que são válidas para fotões:</a:t>
            </a:r>
          </a:p>
          <a:p>
            <a:r>
              <a:rPr lang="el-GR" dirty="0"/>
              <a:t>ν</a:t>
            </a:r>
            <a:r>
              <a:rPr lang="pt-PT" dirty="0"/>
              <a:t>=E/h e lambda=h/p </a:t>
            </a:r>
          </a:p>
          <a:p>
            <a:endParaRPr lang="pt-PT" dirty="0"/>
          </a:p>
          <a:p>
            <a:r>
              <a:rPr lang="pt-PT" dirty="0"/>
              <a:t>Contudo a relação entre p e </a:t>
            </a:r>
            <a:r>
              <a:rPr lang="pt-PT" dirty="0" err="1"/>
              <a:t>E</a:t>
            </a:r>
            <a:r>
              <a:rPr lang="pt-PT" dirty="0"/>
              <a:t> não é a mesma que para fotões porque os fotões não têm massa. </a:t>
            </a:r>
          </a:p>
          <a:p>
            <a:endParaRPr lang="pt-PT" dirty="0"/>
          </a:p>
          <a:p>
            <a:r>
              <a:rPr lang="pt-PT" dirty="0"/>
              <a:t>Para fotões p=E/c enquanto que para partículas com massa p=</a:t>
            </a:r>
            <a:r>
              <a:rPr lang="pt-PT" dirty="0">
                <a:sym typeface="Symbol" panose="05050102010706020507" pitchFamily="18" charset="2"/>
              </a:rPr>
              <a:t></a:t>
            </a:r>
            <a:r>
              <a:rPr lang="pt-PT" dirty="0"/>
              <a:t> </a:t>
            </a:r>
            <a:r>
              <a:rPr lang="pt-PT" dirty="0" err="1"/>
              <a:t>mv</a:t>
            </a:r>
            <a:r>
              <a:rPr lang="pt-PT" dirty="0"/>
              <a:t> (ou simplesmente </a:t>
            </a:r>
          </a:p>
          <a:p>
            <a:r>
              <a:rPr lang="pt-PT" dirty="0"/>
              <a:t>p= </a:t>
            </a:r>
            <a:r>
              <a:rPr lang="pt-PT" dirty="0" err="1"/>
              <a:t>mv</a:t>
            </a:r>
            <a:r>
              <a:rPr lang="pt-PT" dirty="0"/>
              <a:t>, no limite não relativista). </a:t>
            </a:r>
          </a:p>
          <a:p>
            <a:endParaRPr lang="pt-PT" dirty="0"/>
          </a:p>
        </p:txBody>
      </p:sp>
      <p:sp>
        <p:nvSpPr>
          <p:cNvPr id="4" name="Marcador de Posição do Número do Diapositivo 3"/>
          <p:cNvSpPr>
            <a:spLocks noGrp="1"/>
          </p:cNvSpPr>
          <p:nvPr>
            <p:ph type="sldNum" sz="quarter" idx="5"/>
          </p:nvPr>
        </p:nvSpPr>
        <p:spPr/>
        <p:txBody>
          <a:bodyPr/>
          <a:lstStyle/>
          <a:p>
            <a:fld id="{8F3A54A8-AA4E-456A-BC1F-F075D17740B5}" type="slidenum">
              <a:rPr lang="pt-PT" smtClean="0"/>
              <a:pPr/>
              <a:t>20</a:t>
            </a:fld>
            <a:endParaRPr lang="pt-PT"/>
          </a:p>
        </p:txBody>
      </p:sp>
    </p:spTree>
    <p:extLst>
      <p:ext uri="{BB962C8B-B14F-4D97-AF65-F5344CB8AC3E}">
        <p14:creationId xmlns:p14="http://schemas.microsoft.com/office/powerpoint/2010/main" val="2990518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a:xfrm>
            <a:off x="237282" y="4861442"/>
            <a:ext cx="6480720" cy="4605576"/>
          </a:xfrm>
        </p:spPr>
        <p:txBody>
          <a:bodyPr>
            <a:normAutofit fontScale="92500" lnSpcReduction="20000"/>
          </a:bodyPr>
          <a:lstStyle/>
          <a:p>
            <a:r>
              <a:rPr lang="pt-PT" dirty="0"/>
              <a:t>Para verificar a validade da hipótese de </a:t>
            </a:r>
            <a:r>
              <a:rPr lang="pt-PT" dirty="0" err="1"/>
              <a:t>de</a:t>
            </a:r>
            <a:r>
              <a:rPr lang="pt-PT" dirty="0"/>
              <a:t> </a:t>
            </a:r>
            <a:r>
              <a:rPr lang="pt-PT" dirty="0" err="1"/>
              <a:t>Broglie</a:t>
            </a:r>
            <a:r>
              <a:rPr lang="pt-PT" dirty="0"/>
              <a:t> é preciso medir o comprimento de onda lambda=h/p associado a uma partícula de massa m. </a:t>
            </a:r>
          </a:p>
          <a:p>
            <a:endParaRPr lang="pt-PT" dirty="0"/>
          </a:p>
          <a:p>
            <a:r>
              <a:rPr lang="pt-PT" dirty="0"/>
              <a:t>Se uma partícula tem um comprimento de onda associado, esperaríamos produzir efeitos de interferência numa colisão, algo de que nunca foi observado para partículas macroscópicas. </a:t>
            </a:r>
          </a:p>
          <a:p>
            <a:endParaRPr lang="pt-PT" dirty="0"/>
          </a:p>
          <a:p>
            <a:r>
              <a:rPr lang="pt-PT" dirty="0"/>
              <a:t>Mas no caso da luz, por exemplo, sabemos que a sua natureza ondulatória nem sempre foi evidente. É necessário escolher um obstáculo com uma dimensão da mesma ordem de grandeza do comprimento de onda para poder observar interferência e difração e demonstrar a sua natureza ondulatória. </a:t>
            </a:r>
          </a:p>
          <a:p>
            <a:endParaRPr lang="pt-PT" dirty="0"/>
          </a:p>
          <a:p>
            <a:r>
              <a:rPr lang="pt-PT" dirty="0"/>
              <a:t>Podemos usar a relação de </a:t>
            </a:r>
            <a:r>
              <a:rPr lang="pt-PT" dirty="0" err="1"/>
              <a:t>de</a:t>
            </a:r>
            <a:r>
              <a:rPr lang="pt-PT" dirty="0"/>
              <a:t> </a:t>
            </a:r>
            <a:r>
              <a:rPr lang="pt-PT" dirty="0" err="1"/>
              <a:t>Broglie</a:t>
            </a:r>
            <a:r>
              <a:rPr lang="pt-PT" dirty="0"/>
              <a:t> para identificar a ordem de grandeza necessária.</a:t>
            </a:r>
          </a:p>
          <a:p>
            <a:r>
              <a:rPr lang="pt-PT" dirty="0"/>
              <a:t> Neste slide estão os resultados obtidos para uma lista de diferentes objetos.</a:t>
            </a:r>
          </a:p>
          <a:p>
            <a:endParaRPr lang="pt-PT" dirty="0"/>
          </a:p>
          <a:p>
            <a:r>
              <a:rPr lang="pt-PT" dirty="0"/>
              <a:t>Para um carro de 1000 kg e velocidade 180 km/h, prevemos um comprimento de onda de 10^(-38) m. Ora, um átomo tem dimensões da ordem de 10^(-10)m e um núcleo tem dimensões da ordem de 10^(-15)m. Assim, o comprimento de onda de um carro é muito menor do que a dimensão do obstáculo mais pequeno disponível na natureza. Isso significa que é impossível realizar uma experiência de difração com um carro e nunca poderei demonstrar a natureza ondulatória de um carro.</a:t>
            </a:r>
          </a:p>
          <a:p>
            <a:endParaRPr lang="pt-PT" dirty="0"/>
          </a:p>
          <a:p>
            <a:r>
              <a:rPr lang="pt-PT" dirty="0"/>
              <a:t>O mesmo sucede com um grão de poeira com a massa de 10^(-9)g e a velocidade de 1cm/s. O comprimento de onda correspondente é maior do que o do carro mas ainda muito menor do que a dimensão de um núcleo.</a:t>
            </a:r>
          </a:p>
          <a:p>
            <a:endParaRPr lang="pt-PT" dirty="0"/>
          </a:p>
          <a:p>
            <a:r>
              <a:rPr lang="pt-PT" dirty="0"/>
              <a:t>Contudo, se usarmos partículas elementares como eletrões, o comprimento de onda previsto para uma energia de  1 </a:t>
            </a:r>
            <a:r>
              <a:rPr lang="pt-PT" dirty="0" err="1"/>
              <a:t>eV</a:t>
            </a:r>
            <a:r>
              <a:rPr lang="pt-PT" dirty="0"/>
              <a:t> é da ordem de grandeza de um átomo ; se tiver energia 100 </a:t>
            </a:r>
            <a:r>
              <a:rPr lang="pt-PT" dirty="0" err="1"/>
              <a:t>MeV</a:t>
            </a:r>
            <a:r>
              <a:rPr lang="pt-PT" dirty="0"/>
              <a:t> o comprimento de onda é da ordem de grandeza de um núcleo. </a:t>
            </a:r>
          </a:p>
          <a:p>
            <a:endParaRPr lang="pt-PT" dirty="0"/>
          </a:p>
          <a:p>
            <a:r>
              <a:rPr lang="pt-PT" dirty="0"/>
              <a:t>Assim, a condição de que o obstáculo numa experiência de difração tem de ser da ordem de grandeza do comprimento de onda a medir implica que só é possível detetar o comprimento de onda de uma partícula com massa se for uma partícula elementar. </a:t>
            </a:r>
          </a:p>
          <a:p>
            <a:endParaRPr lang="pt-PT" dirty="0"/>
          </a:p>
          <a:p>
            <a:r>
              <a:rPr lang="pt-PT" dirty="0"/>
              <a:t>Para partículas macroscópicas o comprimento de onda é sempre demasiado pequeno para ser detetável.</a:t>
            </a:r>
          </a:p>
          <a:p>
            <a:endParaRPr lang="pt-PT" dirty="0"/>
          </a:p>
          <a:p>
            <a:endParaRPr lang="pt-PT" dirty="0"/>
          </a:p>
        </p:txBody>
      </p:sp>
      <p:sp>
        <p:nvSpPr>
          <p:cNvPr id="4" name="Marcador de Posição do Número do Diapositivo 3"/>
          <p:cNvSpPr>
            <a:spLocks noGrp="1"/>
          </p:cNvSpPr>
          <p:nvPr>
            <p:ph type="sldNum" sz="quarter" idx="5"/>
          </p:nvPr>
        </p:nvSpPr>
        <p:spPr/>
        <p:txBody>
          <a:bodyPr/>
          <a:lstStyle/>
          <a:p>
            <a:fld id="{8F3A54A8-AA4E-456A-BC1F-F075D17740B5}" type="slidenum">
              <a:rPr lang="pt-PT" smtClean="0"/>
              <a:pPr/>
              <a:t>21</a:t>
            </a:fld>
            <a:endParaRPr lang="pt-PT"/>
          </a:p>
        </p:txBody>
      </p:sp>
    </p:spTree>
    <p:extLst>
      <p:ext uri="{BB962C8B-B14F-4D97-AF65-F5344CB8AC3E}">
        <p14:creationId xmlns:p14="http://schemas.microsoft.com/office/powerpoint/2010/main" val="1222924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Neste slide mostram-se as contas que foram feitas para os exemplos indicados no slide anterior.</a:t>
            </a:r>
          </a:p>
          <a:p>
            <a:endParaRPr lang="pt-PT" dirty="0"/>
          </a:p>
        </p:txBody>
      </p:sp>
      <p:sp>
        <p:nvSpPr>
          <p:cNvPr id="4" name="Marcador de Posição do Número do Diapositivo 3"/>
          <p:cNvSpPr>
            <a:spLocks noGrp="1"/>
          </p:cNvSpPr>
          <p:nvPr>
            <p:ph type="sldNum" sz="quarter" idx="5"/>
          </p:nvPr>
        </p:nvSpPr>
        <p:spPr/>
        <p:txBody>
          <a:bodyPr/>
          <a:lstStyle/>
          <a:p>
            <a:fld id="{8F3A54A8-AA4E-456A-BC1F-F075D17740B5}" type="slidenum">
              <a:rPr lang="pt-PT" smtClean="0"/>
              <a:pPr/>
              <a:t>22</a:t>
            </a:fld>
            <a:endParaRPr lang="pt-PT"/>
          </a:p>
        </p:txBody>
      </p:sp>
    </p:spTree>
    <p:extLst>
      <p:ext uri="{BB962C8B-B14F-4D97-AF65-F5344CB8AC3E}">
        <p14:creationId xmlns:p14="http://schemas.microsoft.com/office/powerpoint/2010/main" val="2813073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fontScale="92500" lnSpcReduction="10000"/>
          </a:bodyPr>
          <a:lstStyle/>
          <a:p>
            <a:r>
              <a:rPr lang="pt-PT" dirty="0"/>
              <a:t>Em 1926, </a:t>
            </a:r>
            <a:r>
              <a:rPr lang="pt-PT" dirty="0" err="1"/>
              <a:t>Davisson</a:t>
            </a:r>
            <a:r>
              <a:rPr lang="pt-PT" dirty="0"/>
              <a:t> e</a:t>
            </a:r>
          </a:p>
          <a:p>
            <a:r>
              <a:rPr lang="pt-PT" dirty="0"/>
              <a:t> </a:t>
            </a:r>
            <a:r>
              <a:rPr lang="pt-PT" dirty="0" err="1"/>
              <a:t>Germer</a:t>
            </a:r>
            <a:r>
              <a:rPr lang="pt-PT" dirty="0"/>
              <a:t> realizaram uma experiência que permitiu confirmar experimentalmente a natureza ondulatória dos eletrões e a relação de </a:t>
            </a:r>
            <a:r>
              <a:rPr lang="pt-PT" dirty="0" err="1"/>
              <a:t>de</a:t>
            </a:r>
            <a:r>
              <a:rPr lang="pt-PT" dirty="0"/>
              <a:t> </a:t>
            </a:r>
            <a:r>
              <a:rPr lang="pt-PT" dirty="0" err="1"/>
              <a:t>Broglie</a:t>
            </a:r>
            <a:r>
              <a:rPr lang="pt-PT" dirty="0"/>
              <a:t>.</a:t>
            </a:r>
          </a:p>
          <a:p>
            <a:endParaRPr lang="pt-PT" dirty="0"/>
          </a:p>
          <a:p>
            <a:r>
              <a:rPr lang="pt-PT" dirty="0"/>
              <a:t>A experiência está esquematizada neste slide.</a:t>
            </a:r>
          </a:p>
          <a:p>
            <a:endParaRPr lang="pt-PT" dirty="0"/>
          </a:p>
          <a:p>
            <a:r>
              <a:rPr lang="pt-PT" dirty="0"/>
              <a:t>Um feixe de eletrões tem um momento linear p que é controlado por uma diferença de potencial elétrica U=54 V. </a:t>
            </a:r>
          </a:p>
          <a:p>
            <a:endParaRPr lang="pt-PT" dirty="0"/>
          </a:p>
          <a:p>
            <a:r>
              <a:rPr lang="pt-PT" dirty="0"/>
              <a:t>Assim, um feixe de eletrões de 54 </a:t>
            </a:r>
            <a:r>
              <a:rPr lang="pt-PT" dirty="0" err="1"/>
              <a:t>eV</a:t>
            </a:r>
            <a:r>
              <a:rPr lang="pt-PT" dirty="0"/>
              <a:t> incide sobre um cristal de níquel. Os átomos do cristal de níquel comportam-se como centros dispersores  e o cristal desempenha o papel de uma rede de difração para o feixe de eletrões. </a:t>
            </a:r>
          </a:p>
          <a:p>
            <a:endParaRPr lang="pt-PT" dirty="0"/>
          </a:p>
          <a:p>
            <a:r>
              <a:rPr lang="pt-PT" dirty="0"/>
              <a:t>Um detetor regista a intensidade do feixe emergente na direção </a:t>
            </a:r>
            <a:r>
              <a:rPr lang="pt-PT" dirty="0" err="1"/>
              <a:t>theta</a:t>
            </a:r>
            <a:r>
              <a:rPr lang="pt-PT" dirty="0"/>
              <a:t>. Os feixes emergentes, dispersados por átomos separados por uma distância d, interferem construtivamente para um ângulo </a:t>
            </a:r>
            <a:r>
              <a:rPr lang="pt-PT" dirty="0" err="1"/>
              <a:t>theta</a:t>
            </a:r>
            <a:r>
              <a:rPr lang="pt-PT" dirty="0"/>
              <a:t> tal que </a:t>
            </a:r>
            <a:r>
              <a:rPr lang="pt-PT" dirty="0" err="1"/>
              <a:t>lambda_eletrão</a:t>
            </a:r>
            <a:r>
              <a:rPr lang="pt-PT" dirty="0"/>
              <a:t>=d </a:t>
            </a:r>
            <a:r>
              <a:rPr lang="pt-PT" dirty="0" err="1"/>
              <a:t>sin</a:t>
            </a:r>
            <a:r>
              <a:rPr lang="pt-PT" dirty="0"/>
              <a:t> </a:t>
            </a:r>
            <a:r>
              <a:rPr lang="pt-PT" dirty="0" err="1"/>
              <a:t>theta</a:t>
            </a:r>
            <a:r>
              <a:rPr lang="pt-PT" dirty="0"/>
              <a:t>. Para U=54V obtém-se </a:t>
            </a:r>
            <a:r>
              <a:rPr lang="pt-PT" dirty="0" err="1"/>
              <a:t>theta</a:t>
            </a:r>
            <a:r>
              <a:rPr lang="pt-PT" dirty="0"/>
              <a:t>=50^o, o que corresponde a um lambda medido de 0,165 </a:t>
            </a:r>
            <a:r>
              <a:rPr lang="pt-PT" dirty="0" err="1"/>
              <a:t>nm</a:t>
            </a:r>
            <a:r>
              <a:rPr lang="pt-PT" dirty="0"/>
              <a:t>.</a:t>
            </a:r>
          </a:p>
          <a:p>
            <a:endParaRPr lang="pt-PT" dirty="0"/>
          </a:p>
          <a:p>
            <a:r>
              <a:rPr lang="pt-PT" dirty="0"/>
              <a:t>A expressão de </a:t>
            </a:r>
            <a:r>
              <a:rPr lang="pt-PT" dirty="0" err="1"/>
              <a:t>de</a:t>
            </a:r>
            <a:r>
              <a:rPr lang="pt-PT" dirty="0"/>
              <a:t> </a:t>
            </a:r>
            <a:r>
              <a:rPr lang="pt-PT" dirty="0" err="1"/>
              <a:t>Broglie</a:t>
            </a:r>
            <a:r>
              <a:rPr lang="pt-PT" dirty="0"/>
              <a:t> prevê um lambda de 0,167 </a:t>
            </a:r>
            <a:r>
              <a:rPr lang="pt-PT" dirty="0" err="1"/>
              <a:t>nm</a:t>
            </a:r>
            <a:r>
              <a:rPr lang="pt-PT" dirty="0"/>
              <a:t>, que é consistente com o valor medido dentro das incertezas experimentais.</a:t>
            </a:r>
          </a:p>
          <a:p>
            <a:endParaRPr lang="pt-PT" dirty="0"/>
          </a:p>
          <a:p>
            <a:r>
              <a:rPr lang="pt-PT" dirty="0"/>
              <a:t>Repetindo a experiência para outros valores de diferença de potencial obtêm-se resultados semelhantes, ou seja:</a:t>
            </a:r>
          </a:p>
          <a:p>
            <a:endParaRPr lang="pt-PT" dirty="0"/>
          </a:p>
          <a:p>
            <a:r>
              <a:rPr lang="pt-PT" dirty="0"/>
              <a:t>-Por um lado, as partículas com massa  têm, tal como o fotão,  um comportamento dual onda –partícula pois podem ser difratadas.</a:t>
            </a:r>
          </a:p>
          <a:p>
            <a:endParaRPr lang="pt-PT" dirty="0"/>
          </a:p>
          <a:p>
            <a:r>
              <a:rPr lang="pt-PT" dirty="0"/>
              <a:t>- O comprimento de onda de partículas com massa obedece à relação lambda=h/p , tal como sucede com os fotões.</a:t>
            </a:r>
          </a:p>
        </p:txBody>
      </p:sp>
      <p:sp>
        <p:nvSpPr>
          <p:cNvPr id="4" name="Marcador de Posição do Número do Diapositivo 3"/>
          <p:cNvSpPr>
            <a:spLocks noGrp="1"/>
          </p:cNvSpPr>
          <p:nvPr>
            <p:ph type="sldNum" sz="quarter" idx="5"/>
          </p:nvPr>
        </p:nvSpPr>
        <p:spPr/>
        <p:txBody>
          <a:bodyPr/>
          <a:lstStyle/>
          <a:p>
            <a:fld id="{8F3A54A8-AA4E-456A-BC1F-F075D17740B5}" type="slidenum">
              <a:rPr lang="pt-PT" smtClean="0"/>
              <a:pPr/>
              <a:t>23</a:t>
            </a:fld>
            <a:endParaRPr lang="pt-PT"/>
          </a:p>
        </p:txBody>
      </p:sp>
    </p:spTree>
    <p:extLst>
      <p:ext uri="{BB962C8B-B14F-4D97-AF65-F5344CB8AC3E}">
        <p14:creationId xmlns:p14="http://schemas.microsoft.com/office/powerpoint/2010/main" val="11250313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a:xfrm>
            <a:off x="350196" y="4861443"/>
            <a:ext cx="6573363" cy="4605576"/>
          </a:xfrm>
        </p:spPr>
        <p:txBody>
          <a:bodyPr/>
          <a:lstStyle/>
          <a:p>
            <a:r>
              <a:rPr lang="pt-PT" sz="1200" dirty="0"/>
              <a:t>A questão que vamos abordar nesta aula é a seguinte: Qual é a necessidade de criar um novo formalismo que designamos por Mecânica Quântica?</a:t>
            </a:r>
          </a:p>
          <a:p>
            <a:endParaRPr lang="pt-PT" sz="1200" dirty="0"/>
          </a:p>
          <a:p>
            <a:r>
              <a:rPr lang="pt-PT" sz="1200" dirty="0"/>
              <a:t>Há dois aspetos fundamentais que sabemos que são válidos não só para fotões mas também para partículas com massa:</a:t>
            </a:r>
          </a:p>
          <a:p>
            <a:endParaRPr lang="pt-PT" sz="1200" dirty="0"/>
          </a:p>
          <a:p>
            <a:r>
              <a:rPr lang="pt-PT" sz="1200" dirty="0"/>
              <a:t>O primeiro é o de que a energia está </a:t>
            </a:r>
            <a:r>
              <a:rPr lang="pt-PT" sz="1200" dirty="0" err="1"/>
              <a:t>quantizada</a:t>
            </a:r>
            <a:r>
              <a:rPr lang="pt-PT" sz="1200" dirty="0"/>
              <a:t> – é a hipótese dos quanta de Einstein e que é expressa pela relação</a:t>
            </a:r>
          </a:p>
          <a:p>
            <a:r>
              <a:rPr lang="pt-PT" sz="1200" dirty="0"/>
              <a:t> </a:t>
            </a:r>
          </a:p>
          <a:p>
            <a:r>
              <a:rPr lang="pt-PT" sz="1200" dirty="0"/>
              <a:t>E=</a:t>
            </a:r>
            <a:r>
              <a:rPr lang="pt-PT" sz="1200" dirty="0" err="1"/>
              <a:t>hf</a:t>
            </a:r>
            <a:r>
              <a:rPr lang="pt-PT" sz="1200" dirty="0"/>
              <a:t> = </a:t>
            </a:r>
            <a:r>
              <a:rPr lang="pt-PT" sz="1200" dirty="0" err="1"/>
              <a:t>hbarra</a:t>
            </a:r>
            <a:r>
              <a:rPr lang="pt-PT" sz="1200" dirty="0"/>
              <a:t> ómega onde </a:t>
            </a:r>
            <a:r>
              <a:rPr lang="pt-PT" sz="1200" dirty="0" err="1"/>
              <a:t>hbarra</a:t>
            </a:r>
            <a:r>
              <a:rPr lang="pt-PT" sz="1200" dirty="0"/>
              <a:t> =h/(2 pi).</a:t>
            </a:r>
          </a:p>
          <a:p>
            <a:endParaRPr lang="pt-PT" sz="1200" dirty="0"/>
          </a:p>
          <a:p>
            <a:r>
              <a:rPr lang="pt-PT" sz="1200" dirty="0"/>
              <a:t>O segundo é o de que as partículas têm uma onda associada – é a hipótese de </a:t>
            </a:r>
            <a:r>
              <a:rPr lang="pt-PT" sz="1200" dirty="0" err="1"/>
              <a:t>de</a:t>
            </a:r>
            <a:r>
              <a:rPr lang="pt-PT" sz="1200" dirty="0"/>
              <a:t> </a:t>
            </a:r>
            <a:r>
              <a:rPr lang="pt-PT" sz="1200" dirty="0" err="1"/>
              <a:t>Broglie</a:t>
            </a:r>
            <a:r>
              <a:rPr lang="pt-PT" sz="1200" dirty="0"/>
              <a:t> . A equação que traduz a relação entre uma grandeza caraterística de partícula – o momento linear p – e uma grandeza caraterística de onda – o comprimento de onda lambda ( ou o número de onda k= 2pi/lambda) é a relação</a:t>
            </a:r>
          </a:p>
          <a:p>
            <a:endParaRPr lang="pt-PT" sz="1200" dirty="0"/>
          </a:p>
          <a:p>
            <a:r>
              <a:rPr lang="pt-PT" sz="1200" dirty="0"/>
              <a:t>P=h/lambda = </a:t>
            </a:r>
            <a:r>
              <a:rPr lang="pt-PT" sz="1200" dirty="0" err="1"/>
              <a:t>hbarra</a:t>
            </a:r>
            <a:r>
              <a:rPr lang="pt-PT" sz="1200" dirty="0"/>
              <a:t> k</a:t>
            </a:r>
          </a:p>
          <a:p>
            <a:endParaRPr lang="pt-PT" sz="1200" dirty="0"/>
          </a:p>
          <a:p>
            <a:endParaRPr lang="pt-PT" dirty="0"/>
          </a:p>
        </p:txBody>
      </p:sp>
    </p:spTree>
    <p:extLst>
      <p:ext uri="{BB962C8B-B14F-4D97-AF65-F5344CB8AC3E}">
        <p14:creationId xmlns:p14="http://schemas.microsoft.com/office/powerpoint/2010/main" val="2430232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a:xfrm>
            <a:off x="946576" y="4861442"/>
            <a:ext cx="5206153" cy="4821585"/>
          </a:xfrm>
        </p:spPr>
        <p:txBody>
          <a:bodyPr/>
          <a:lstStyle/>
          <a:p>
            <a:r>
              <a:rPr lang="pt-PT" sz="1200" dirty="0"/>
              <a:t>Se uma partícula tem um comprimento de onda associado, então tem de existir uma função de onda psi(</a:t>
            </a:r>
            <a:r>
              <a:rPr lang="pt-PT" sz="1200" dirty="0" err="1"/>
              <a:t>x,t</a:t>
            </a:r>
            <a:r>
              <a:rPr lang="pt-PT" sz="1200" dirty="0"/>
              <a:t>) associada à partícula. </a:t>
            </a:r>
          </a:p>
          <a:p>
            <a:endParaRPr lang="pt-PT" sz="1200" dirty="0"/>
          </a:p>
          <a:p>
            <a:r>
              <a:rPr lang="pt-PT" sz="1200" dirty="0"/>
              <a:t>Quando temos uma onda a propagar-se numa corda, sabemos claramente o que significa psi(</a:t>
            </a:r>
            <a:r>
              <a:rPr lang="pt-PT" sz="1200" dirty="0" err="1"/>
              <a:t>x,t</a:t>
            </a:r>
            <a:r>
              <a:rPr lang="pt-PT" sz="1200" dirty="0"/>
              <a:t>) é a deflexão da corda numa dada posição, num dado instante. É uma quantidade que podemos medir diretamente com uma régua. O comprimento de onda lambda é o período espacial da função, ou seja, é o comprimento lambda tal que psi(</a:t>
            </a:r>
            <a:r>
              <a:rPr lang="pt-PT" sz="1200" dirty="0" err="1"/>
              <a:t>x+lambda,t</a:t>
            </a:r>
            <a:r>
              <a:rPr lang="pt-PT" sz="1200" dirty="0"/>
              <a:t>) = psi(</a:t>
            </a:r>
            <a:r>
              <a:rPr lang="pt-PT" sz="1200" dirty="0" err="1"/>
              <a:t>x,t</a:t>
            </a:r>
            <a:r>
              <a:rPr lang="pt-PT" sz="1200" dirty="0"/>
              <a:t>). Numa fotografia da corda num dado instante, é a distância entre dois pontos que estão no mesmo estado de vibração.</a:t>
            </a:r>
          </a:p>
          <a:p>
            <a:endParaRPr lang="pt-PT" sz="1200" dirty="0"/>
          </a:p>
          <a:p>
            <a:r>
              <a:rPr lang="pt-PT" sz="1200" dirty="0"/>
              <a:t>Mas o que significará a função psi (</a:t>
            </a:r>
            <a:r>
              <a:rPr lang="pt-PT" sz="1200" dirty="0" err="1"/>
              <a:t>x,t</a:t>
            </a:r>
            <a:r>
              <a:rPr lang="pt-PT" sz="1200" dirty="0"/>
              <a:t>) para uma partícula? Será que podemos medir diretamente tal como medimos para uma onda numa corda? E qual é a forma de psi(</a:t>
            </a:r>
            <a:r>
              <a:rPr lang="pt-PT" sz="1200" dirty="0" err="1"/>
              <a:t>x,t</a:t>
            </a:r>
            <a:r>
              <a:rPr lang="pt-PT" sz="1200" dirty="0"/>
              <a:t>) ? Será que pode ser uma sinusoide? Como podemos determinar a forma da função psi (</a:t>
            </a:r>
            <a:r>
              <a:rPr lang="pt-PT" sz="1200" dirty="0" err="1"/>
              <a:t>x,t</a:t>
            </a:r>
            <a:r>
              <a:rPr lang="pt-PT" sz="1200" dirty="0"/>
              <a:t>)? </a:t>
            </a:r>
          </a:p>
          <a:p>
            <a:endParaRPr lang="pt-PT" sz="1200" dirty="0"/>
          </a:p>
          <a:p>
            <a:r>
              <a:rPr lang="pt-PT" sz="1200" dirty="0"/>
              <a:t>São essas questões que vamos abordar de seguida. </a:t>
            </a:r>
          </a:p>
        </p:txBody>
      </p:sp>
    </p:spTree>
    <p:extLst>
      <p:ext uri="{BB962C8B-B14F-4D97-AF65-F5344CB8AC3E}">
        <p14:creationId xmlns:p14="http://schemas.microsoft.com/office/powerpoint/2010/main" val="3581318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 name="Shape 744"/>
          <p:cNvSpPr>
            <a:spLocks noGrp="1" noRot="1" noChangeAspect="1"/>
          </p:cNvSpPr>
          <p:nvPr>
            <p:ph type="sldImg"/>
          </p:nvPr>
        </p:nvSpPr>
        <p:spPr>
          <a:prstGeom prst="rect">
            <a:avLst/>
          </a:prstGeom>
        </p:spPr>
        <p:txBody>
          <a:bodyPr/>
          <a:lstStyle/>
          <a:p>
            <a:endParaRPr/>
          </a:p>
        </p:txBody>
      </p:sp>
      <p:sp>
        <p:nvSpPr>
          <p:cNvPr id="745" name="Shape 745"/>
          <p:cNvSpPr>
            <a:spLocks noGrp="1"/>
          </p:cNvSpPr>
          <p:nvPr>
            <p:ph type="body" sz="quarter" idx="1"/>
          </p:nvPr>
        </p:nvSpPr>
        <p:spPr>
          <a:xfrm>
            <a:off x="350196" y="4861443"/>
            <a:ext cx="6284067" cy="4605576"/>
          </a:xfrm>
          <a:prstGeom prst="rect">
            <a:avLst/>
          </a:prstGeom>
        </p:spPr>
        <p:txBody>
          <a:bodyPr>
            <a:normAutofit fontScale="92500"/>
          </a:bodyPr>
          <a:lstStyle/>
          <a:p>
            <a:pPr defTabSz="495296">
              <a:lnSpc>
                <a:spcPts val="3682"/>
              </a:lnSpc>
              <a:spcBef>
                <a:spcPts val="650"/>
              </a:spcBef>
              <a:defRPr sz="1300">
                <a:latin typeface="Helvetica"/>
                <a:ea typeface="Helvetica"/>
                <a:cs typeface="Helvetica"/>
                <a:sym typeface="Helvetica"/>
              </a:defRPr>
            </a:pPr>
            <a:r>
              <a:rPr lang="pt-PT" sz="1200" dirty="0">
                <a:latin typeface="+mn-lt"/>
              </a:rPr>
              <a:t>A difração de luz por uma dupla fenda foi a experiência que historicamente mostrou inequivocamente a natureza ondulatória da luz. </a:t>
            </a:r>
          </a:p>
          <a:p>
            <a:pPr defTabSz="495296">
              <a:lnSpc>
                <a:spcPts val="3682"/>
              </a:lnSpc>
              <a:spcBef>
                <a:spcPts val="650"/>
              </a:spcBef>
              <a:defRPr sz="1300">
                <a:latin typeface="Helvetica"/>
                <a:ea typeface="Helvetica"/>
                <a:cs typeface="Helvetica"/>
                <a:sym typeface="Helvetica"/>
              </a:defRPr>
            </a:pPr>
            <a:r>
              <a:rPr lang="pt-PT" sz="1200" dirty="0">
                <a:latin typeface="+mn-lt"/>
              </a:rPr>
              <a:t>Se a luz for constituída por partículas, e a fizermos passar por duas fendas, a  imagem projetada num ecrã é constituída necessariamente por duas manchas de luz e só duas. Se obtivermos várias manchas  temos um padrão de interferência, só possível com ondas.</a:t>
            </a:r>
          </a:p>
          <a:p>
            <a:pPr defTabSz="495296">
              <a:lnSpc>
                <a:spcPts val="3682"/>
              </a:lnSpc>
              <a:spcBef>
                <a:spcPts val="650"/>
              </a:spcBef>
              <a:defRPr sz="1300">
                <a:latin typeface="Helvetica"/>
                <a:ea typeface="Helvetica"/>
                <a:cs typeface="Helvetica"/>
                <a:sym typeface="Helvetica"/>
              </a:defRPr>
            </a:pPr>
            <a:r>
              <a:rPr lang="pt-PT" sz="1200" dirty="0">
                <a:latin typeface="+mn-lt"/>
              </a:rPr>
              <a:t>Assim, a fenda dupla dá-nos um critério experimental claro para distinguir entre comportamento de partícula e comportamento de onda : </a:t>
            </a:r>
          </a:p>
          <a:p>
            <a:pPr defTabSz="495296">
              <a:lnSpc>
                <a:spcPts val="3682"/>
              </a:lnSpc>
              <a:spcBef>
                <a:spcPts val="650"/>
              </a:spcBef>
              <a:defRPr sz="1300">
                <a:latin typeface="Helvetica"/>
                <a:ea typeface="Helvetica"/>
                <a:cs typeface="Helvetica"/>
                <a:sym typeface="Helvetica"/>
              </a:defRPr>
            </a:pPr>
            <a:r>
              <a:rPr lang="pt-PT" sz="1200" dirty="0">
                <a:latin typeface="+mn-lt"/>
              </a:rPr>
              <a:t>-Duas manchas é um padrão de partículas</a:t>
            </a:r>
          </a:p>
          <a:p>
            <a:pPr defTabSz="495296">
              <a:lnSpc>
                <a:spcPts val="3682"/>
              </a:lnSpc>
              <a:spcBef>
                <a:spcPts val="650"/>
              </a:spcBef>
              <a:defRPr sz="1300">
                <a:latin typeface="Helvetica"/>
                <a:ea typeface="Helvetica"/>
                <a:cs typeface="Helvetica"/>
                <a:sym typeface="Helvetica"/>
              </a:defRPr>
            </a:pPr>
            <a:r>
              <a:rPr lang="pt-PT" sz="1200" dirty="0">
                <a:latin typeface="+mn-lt"/>
              </a:rPr>
              <a:t>-Várias manchas é um padrão de ondas.</a:t>
            </a:r>
            <a:endParaRPr sz="1200" dirty="0">
              <a:latin typeface="+mn-lt"/>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a:xfrm>
            <a:off x="1" y="4860687"/>
            <a:ext cx="7099299" cy="5373926"/>
          </a:xfrm>
        </p:spPr>
        <p:txBody>
          <a:bodyPr/>
          <a:lstStyle/>
          <a:p>
            <a:r>
              <a:rPr lang="pt-PT" sz="1200" dirty="0"/>
              <a:t>Para compreender melhor as diferenças de comportamento entre partícula e onda é instrutivo seguir a abordagem de </a:t>
            </a:r>
            <a:r>
              <a:rPr lang="pt-PT" sz="1200" dirty="0" err="1"/>
              <a:t>Feynman</a:t>
            </a:r>
            <a:r>
              <a:rPr lang="pt-PT" sz="1200" dirty="0"/>
              <a:t>, apresentada no livro </a:t>
            </a:r>
            <a:r>
              <a:rPr lang="pt-PT" sz="1200" dirty="0" err="1"/>
              <a:t>Feynman</a:t>
            </a:r>
            <a:r>
              <a:rPr lang="pt-PT" sz="1200" dirty="0"/>
              <a:t> </a:t>
            </a:r>
            <a:r>
              <a:rPr lang="pt-PT" sz="1200" dirty="0" err="1"/>
              <a:t>Lectures</a:t>
            </a:r>
            <a:r>
              <a:rPr lang="pt-PT" sz="1200" dirty="0"/>
              <a:t> </a:t>
            </a:r>
            <a:r>
              <a:rPr lang="pt-PT" sz="1200" dirty="0" err="1"/>
              <a:t>on</a:t>
            </a:r>
            <a:r>
              <a:rPr lang="pt-PT" sz="1200" dirty="0"/>
              <a:t> </a:t>
            </a:r>
            <a:r>
              <a:rPr lang="pt-PT" sz="1200" dirty="0" err="1"/>
              <a:t>Physics</a:t>
            </a:r>
            <a:r>
              <a:rPr lang="pt-PT" sz="1200" dirty="0"/>
              <a:t>. </a:t>
            </a:r>
          </a:p>
          <a:p>
            <a:endParaRPr lang="pt-PT" sz="1200" dirty="0"/>
          </a:p>
          <a:p>
            <a:r>
              <a:rPr lang="pt-PT" sz="1200" dirty="0" err="1"/>
              <a:t>Feynman</a:t>
            </a:r>
            <a:r>
              <a:rPr lang="pt-PT" sz="1200" dirty="0"/>
              <a:t> concebeu experiências que utilizam uma fenda dupla  em três sistemas diferentes : i) balas  </a:t>
            </a:r>
            <a:r>
              <a:rPr lang="pt-PT" sz="1200" dirty="0" err="1"/>
              <a:t>ii</a:t>
            </a:r>
            <a:r>
              <a:rPr lang="pt-PT" sz="1200" dirty="0"/>
              <a:t>) som e </a:t>
            </a:r>
            <a:r>
              <a:rPr lang="pt-PT" sz="1200" dirty="0" err="1"/>
              <a:t>iii</a:t>
            </a:r>
            <a:r>
              <a:rPr lang="pt-PT" sz="1200" dirty="0"/>
              <a:t>) eletrões. Nos dois primeiros casos a identidade do sistema é inequívoca - as balas comportam-se sempre como partículas e o som como ondas - enquanto que no terceiro caso - os eletrões - as duas identidades coexistem. </a:t>
            </a:r>
          </a:p>
          <a:p>
            <a:r>
              <a:rPr lang="pt-PT" sz="1200" dirty="0"/>
              <a:t>As experiências foram apresentadas por </a:t>
            </a:r>
            <a:r>
              <a:rPr lang="pt-PT" sz="1200" dirty="0" err="1"/>
              <a:t>Feynman</a:t>
            </a:r>
            <a:r>
              <a:rPr lang="pt-PT" sz="1200" dirty="0"/>
              <a:t> como experiências pensadas pois a sua implementação com eletrões é um enorme desafio experimental e só  foi concretizada a partir dos anos 70. </a:t>
            </a:r>
          </a:p>
          <a:p>
            <a:endParaRPr lang="pt-PT" sz="1200" dirty="0"/>
          </a:p>
          <a:p>
            <a:r>
              <a:rPr lang="pt-PT" sz="1200" dirty="0"/>
              <a:t>Consideremos então uma experiência de dupla fenda com balas como se ilustra neste slide. Um canhão lança balas contra uma parede com duas fendas, 1 e 2,  que têm a largura mínima necessária para deixar uma bala passar. As balas que atravessam as fendas poderão ser (ou não) detetadas por um contador de balas que se desloca ao longo de uma direção que designaremos de x, invertendo periodicamente o sentido do movimento.</a:t>
            </a:r>
          </a:p>
          <a:p>
            <a:endParaRPr lang="pt-PT" sz="1200" dirty="0"/>
          </a:p>
          <a:p>
            <a:r>
              <a:rPr lang="pt-PT" sz="1200" dirty="0"/>
              <a:t>As balas chegam ao detetor como uma entidade indivisível: ou se deteta uma bala ou não se deteta nada. Não há frações de bala.</a:t>
            </a:r>
          </a:p>
          <a:p>
            <a:endParaRPr lang="pt-PT" sz="1200" dirty="0"/>
          </a:p>
          <a:p>
            <a:r>
              <a:rPr lang="pt-PT" sz="1200" dirty="0"/>
              <a:t> O resultado da medida é uma probabilidade de presença P(x)=</a:t>
            </a:r>
            <a:r>
              <a:rPr lang="pt-PT" sz="1200" dirty="0" err="1"/>
              <a:t>n_x</a:t>
            </a:r>
            <a:r>
              <a:rPr lang="pt-PT" sz="1200" dirty="0"/>
              <a:t>/n, onde </a:t>
            </a:r>
            <a:r>
              <a:rPr lang="pt-PT" sz="1200" dirty="0" err="1"/>
              <a:t>n_x</a:t>
            </a:r>
            <a:r>
              <a:rPr lang="pt-PT" sz="1200" dirty="0"/>
              <a:t> é o número de balas detetadas na posição x, e n é o número total de balas lançadas. A Figura ilustra os resultados P_1, P_2 e P_{12} obtidos nos casos em que as balas só passam pela fenda 1, ou só passam pela fenda 2 ou por ambas, respetivamente.</a:t>
            </a:r>
          </a:p>
          <a:p>
            <a:endParaRPr lang="pt-PT" sz="1200" dirty="0"/>
          </a:p>
          <a:p>
            <a:r>
              <a:rPr lang="pt-PT" sz="1200" dirty="0"/>
              <a:t>Temos P_{12}=P_1+P_2 isto é,  o resultado com ambas as fendas abertas é simplesmente a soma dos efeitos observados com cada fenda separadamente.</a:t>
            </a:r>
          </a:p>
        </p:txBody>
      </p:sp>
    </p:spTree>
    <p:extLst>
      <p:ext uri="{BB962C8B-B14F-4D97-AF65-F5344CB8AC3E}">
        <p14:creationId xmlns:p14="http://schemas.microsoft.com/office/powerpoint/2010/main" val="11805244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a:xfrm>
            <a:off x="363800" y="4861443"/>
            <a:ext cx="6161853" cy="4605576"/>
          </a:xfrm>
        </p:spPr>
        <p:txBody>
          <a:bodyPr/>
          <a:lstStyle/>
          <a:p>
            <a:r>
              <a:rPr lang="pt-PT" sz="1200" dirty="0"/>
              <a:t>Suponhamos agora que substituímos o canhão de balas por uma fonte de ondas de som, como exemplifica a Figura.</a:t>
            </a:r>
          </a:p>
          <a:p>
            <a:r>
              <a:rPr lang="pt-PT" sz="1200" dirty="0"/>
              <a:t> A onda não chega em pacotes discretos como uma bala. Tem uma amplitude não nula em diferentes regiões do espaço, no mesmo instante. O detetor mede agora a intensidade I da onda, uma quantidade que é proporcional ao quadrado da amplitude  da onda, |A|^2,  </a:t>
            </a:r>
          </a:p>
          <a:p>
            <a:endParaRPr lang="pt-PT" sz="1200" dirty="0"/>
          </a:p>
          <a:p>
            <a:r>
              <a:rPr lang="pt-PT" sz="1200" dirty="0"/>
              <a:t>Notem que usamos  o quadrado do módulo de A , |A|^2 , porque a função de onda pode ser expressa na forma complexa. |A|^2=A*A onde A* é o complexo conjugado de A e que pode ter qualquer valor entre zero e um valor máximo.</a:t>
            </a:r>
          </a:p>
          <a:p>
            <a:endParaRPr lang="pt-PT" sz="1200" dirty="0"/>
          </a:p>
          <a:p>
            <a:r>
              <a:rPr lang="pt-PT" sz="1200" dirty="0"/>
              <a:t> A </a:t>
            </a:r>
            <a:r>
              <a:rPr lang="pt-PT" sz="1200" dirty="0" err="1"/>
              <a:t>Fig.ura</a:t>
            </a:r>
            <a:r>
              <a:rPr lang="pt-PT" sz="1200" dirty="0"/>
              <a:t> ilustra os resultados  para as intensidades I_1, I_2 e I_{12} obtidos nos casos em que o som só passa pela fenda 1, ou só passa pela fenda 2 ou por ambas, respetivamente.</a:t>
            </a:r>
          </a:p>
          <a:p>
            <a:r>
              <a:rPr lang="pt-PT" sz="1200" dirty="0"/>
              <a:t>Claramente, a intensidade I_{12} não é  a soma das intensidades I_1 e I_2.</a:t>
            </a:r>
          </a:p>
          <a:p>
            <a:endParaRPr lang="pt-PT" sz="1200" dirty="0"/>
          </a:p>
          <a:p>
            <a:r>
              <a:rPr lang="pt-PT" sz="1200" dirty="0"/>
              <a:t>Pois se  |A_1+A_2|^2 </a:t>
            </a:r>
            <a:r>
              <a:rPr lang="pt-PT" sz="1200" dirty="0">
                <a:sym typeface="Symbol" panose="05050102010706020507" pitchFamily="18" charset="2"/>
              </a:rPr>
              <a:t></a:t>
            </a:r>
            <a:r>
              <a:rPr lang="pt-PT" sz="1200" dirty="0"/>
              <a:t> |A_1|^2+|A_2|^2  então  I_{12</a:t>
            </a:r>
            <a:r>
              <a:rPr lang="pt-PT" sz="1200" dirty="0">
                <a:sym typeface="Symbol" panose="05050102010706020507" pitchFamily="18" charset="2"/>
              </a:rPr>
              <a:t>   </a:t>
            </a:r>
            <a:r>
              <a:rPr lang="pt-PT" sz="1200" dirty="0"/>
              <a:t>I_1 +I_2</a:t>
            </a:r>
          </a:p>
          <a:p>
            <a:r>
              <a:rPr lang="pt-PT" sz="1200" dirty="0"/>
              <a:t> Ao contrário do que foi observado com balas, o resultado com ambas as fendas abertas não é simplesmente a soma dos efeitos observados com cada fenda separadamente, porque há interferência quando as ondas provenientes de cada umas das fendas se sobrepõem. A interferência pode ser construtiva ou destrutiva, originando o  padrão de máximos e mínimos que constitui a assinatura típica de um fenómeno ondulatório.</a:t>
            </a:r>
          </a:p>
        </p:txBody>
      </p:sp>
    </p:spTree>
    <p:extLst>
      <p:ext uri="{BB962C8B-B14F-4D97-AF65-F5344CB8AC3E}">
        <p14:creationId xmlns:p14="http://schemas.microsoft.com/office/powerpoint/2010/main" val="8682726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92188" y="796925"/>
            <a:ext cx="5114925" cy="3836988"/>
          </a:xfrm>
        </p:spPr>
      </p:sp>
      <p:sp>
        <p:nvSpPr>
          <p:cNvPr id="3" name="Marcador de Posição de Notas 2"/>
          <p:cNvSpPr>
            <a:spLocks noGrp="1"/>
          </p:cNvSpPr>
          <p:nvPr>
            <p:ph type="body" idx="1"/>
          </p:nvPr>
        </p:nvSpPr>
        <p:spPr>
          <a:xfrm>
            <a:off x="250113" y="4861443"/>
            <a:ext cx="6849188" cy="5149870"/>
          </a:xfrm>
        </p:spPr>
        <p:txBody>
          <a:bodyPr/>
          <a:lstStyle/>
          <a:p>
            <a:r>
              <a:rPr lang="pt-PT" dirty="0"/>
              <a:t> </a:t>
            </a:r>
            <a:r>
              <a:rPr lang="pt-PT" sz="1200" dirty="0"/>
              <a:t>Consideremos agora a mesma experiência realizada com eletrões.</a:t>
            </a:r>
          </a:p>
          <a:p>
            <a:r>
              <a:rPr lang="pt-PT" sz="1200" dirty="0"/>
              <a:t>Os eletrões chegam ao detetor em quantidades discretas, indivisíveis  e por isso o resultado da medida é uma probabilidade de presença, tal como com as balas. </a:t>
            </a:r>
          </a:p>
          <a:p>
            <a:endParaRPr lang="pt-PT" sz="1200" dirty="0"/>
          </a:p>
          <a:p>
            <a:r>
              <a:rPr lang="pt-PT" sz="1200" dirty="0"/>
              <a:t>No entanto, quando ambas as fendas estão abertas, o resultado da medida é um padrão de interferência, tal como nas ondas de som!</a:t>
            </a:r>
          </a:p>
          <a:p>
            <a:endParaRPr lang="pt-PT" sz="1200" dirty="0"/>
          </a:p>
          <a:p>
            <a:r>
              <a:rPr lang="pt-PT" sz="1200" dirty="0"/>
              <a:t>Por outras palavras, os eletrões chegam ao detetor como partículas, mas a probabilidade de deteção tem a distribuição de uma onda.</a:t>
            </a:r>
          </a:p>
          <a:p>
            <a:endParaRPr lang="pt-PT" sz="1200" dirty="0"/>
          </a:p>
          <a:p>
            <a:r>
              <a:rPr lang="pt-PT" sz="1200" dirty="0"/>
              <a:t>Assim, a probabilidade P(x) é proporcional ao quadrado de uma função de onda psi associada ao eletrão : P(x) =|psi|^2 Delta x  </a:t>
            </a:r>
          </a:p>
          <a:p>
            <a:r>
              <a:rPr lang="pt-PT" sz="1200" dirty="0"/>
              <a:t>onde P(x) é a probabilidade de encontrar o eletrão num intervalo pequeno \Delta x em torno de x. </a:t>
            </a:r>
          </a:p>
          <a:p>
            <a:endParaRPr lang="pt-PT" sz="1200" dirty="0"/>
          </a:p>
          <a:p>
            <a:r>
              <a:rPr lang="pt-PT" sz="1200" dirty="0"/>
              <a:t>Temos</a:t>
            </a:r>
          </a:p>
          <a:p>
            <a:r>
              <a:rPr lang="pt-PT" sz="1200" dirty="0"/>
              <a:t>P_1 =|psi_1|^2 Delta x  ,   P_2 =|psi_2|^2 Delta x   e </a:t>
            </a:r>
          </a:p>
          <a:p>
            <a:r>
              <a:rPr lang="pt-PT" sz="1200" dirty="0"/>
              <a:t>   P_{12} =|psi_1+psi_2|^2  Delta x</a:t>
            </a:r>
          </a:p>
          <a:p>
            <a:r>
              <a:rPr lang="pt-PT" sz="1200" dirty="0"/>
              <a:t>e por isso</a:t>
            </a:r>
          </a:p>
          <a:p>
            <a:endParaRPr lang="pt-PT" sz="1200" dirty="0"/>
          </a:p>
          <a:p>
            <a:r>
              <a:rPr lang="pt-PT" sz="1200" dirty="0"/>
              <a:t>P_{12} </a:t>
            </a:r>
            <a:r>
              <a:rPr lang="pt-PT" sz="1200" dirty="0">
                <a:sym typeface="Symbol" panose="05050102010706020507" pitchFamily="18" charset="2"/>
              </a:rPr>
              <a:t></a:t>
            </a:r>
            <a:r>
              <a:rPr lang="pt-PT" sz="1200" dirty="0"/>
              <a:t>P_1 + P_2</a:t>
            </a:r>
          </a:p>
          <a:p>
            <a:endParaRPr lang="pt-PT" sz="1200" dirty="0"/>
          </a:p>
          <a:p>
            <a:r>
              <a:rPr lang="pt-PT" sz="1200" dirty="0"/>
              <a:t>Pois o quadrado da soma não é igual à soma dos quadrados</a:t>
            </a:r>
          </a:p>
        </p:txBody>
      </p:sp>
    </p:spTree>
    <p:extLst>
      <p:ext uri="{BB962C8B-B14F-4D97-AF65-F5344CB8AC3E}">
        <p14:creationId xmlns:p14="http://schemas.microsoft.com/office/powerpoint/2010/main" val="389566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a:xfrm>
            <a:off x="709930" y="4861442"/>
            <a:ext cx="6080079" cy="2416105"/>
          </a:xfrm>
        </p:spPr>
        <p:txBody>
          <a:bodyPr>
            <a:normAutofit/>
          </a:bodyPr>
          <a:lstStyle/>
          <a:p>
            <a:r>
              <a:rPr lang="pt-PT" dirty="0"/>
              <a:t>No final do séc. XIX sabia-se já que a luz é uma onda eletromagnética, ou seja é a propagação de dois campos acoplados –um campo elétrico e um campo magnético. </a:t>
            </a:r>
          </a:p>
          <a:p>
            <a:r>
              <a:rPr lang="pt-PT" dirty="0"/>
              <a:t>Os dois campos são perpendiculares entre si e perpendiculares à direção de propagação.</a:t>
            </a:r>
          </a:p>
          <a:p>
            <a:endParaRPr lang="pt-PT" dirty="0"/>
          </a:p>
          <a:p>
            <a:r>
              <a:rPr lang="pt-PT" dirty="0"/>
              <a:t>Neste slide mostra-se o exemplo de uma onda eletromagnética plana (dependência sinusoidal no tempo e no espaço) em que o campo elétrico oscila na direção y, o campo magnético oscila na direção z e a onda se propaga na direção x.  As equações correspondentes estão indicadas por baixo da figura.</a:t>
            </a:r>
          </a:p>
          <a:p>
            <a:endParaRPr lang="pt-PT" dirty="0"/>
          </a:p>
          <a:p>
            <a:r>
              <a:rPr lang="pt-PT" dirty="0"/>
              <a:t>Note-se que uma onda eletromagnética não requer um meio material para se propagar : pode propagar-se no vazio. As amplitudes dos dois campos, E0 e B0 estão relacionadas por E0=cB0.</a:t>
            </a:r>
          </a:p>
          <a:p>
            <a:endParaRPr lang="pt-PT" dirty="0"/>
          </a:p>
          <a:p>
            <a:endParaRPr lang="pt-PT" dirty="0"/>
          </a:p>
        </p:txBody>
      </p:sp>
      <p:sp>
        <p:nvSpPr>
          <p:cNvPr id="4" name="Marcador de Posição do Número do Diapositivo 3"/>
          <p:cNvSpPr>
            <a:spLocks noGrp="1"/>
          </p:cNvSpPr>
          <p:nvPr>
            <p:ph type="sldNum" sz="quarter" idx="5"/>
          </p:nvPr>
        </p:nvSpPr>
        <p:spPr/>
        <p:txBody>
          <a:bodyPr/>
          <a:lstStyle/>
          <a:p>
            <a:fld id="{8F3A54A8-AA4E-456A-BC1F-F075D17740B5}" type="slidenum">
              <a:rPr lang="pt-PT" smtClean="0"/>
              <a:pPr/>
              <a:t>3</a:t>
            </a:fld>
            <a:endParaRPr lang="pt-PT"/>
          </a:p>
        </p:txBody>
      </p:sp>
    </p:spTree>
    <p:extLst>
      <p:ext uri="{BB962C8B-B14F-4D97-AF65-F5344CB8AC3E}">
        <p14:creationId xmlns:p14="http://schemas.microsoft.com/office/powerpoint/2010/main" val="16020285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Posição de Notas 2"/>
              <p:cNvSpPr>
                <a:spLocks noGrp="1"/>
              </p:cNvSpPr>
              <p:nvPr>
                <p:ph type="body" idx="1"/>
              </p:nvPr>
            </p:nvSpPr>
            <p:spPr/>
            <p:txBody>
              <a:bodyPr/>
              <a:lstStyle/>
              <a:p>
                <a:r>
                  <a:rPr lang="pt-PT" sz="1500" dirty="0"/>
                  <a:t>O comportamento dual dos eletrões está sintetizado nesta figura : </a:t>
                </a:r>
                <a:r>
                  <a:rPr lang="pt-PT" sz="1500" dirty="0">
                    <a:solidFill>
                      <a:schemeClr val="tx1"/>
                    </a:solidFill>
                  </a:rPr>
                  <a:t>Os eletrões são detetados como balas mas a probabilidade de deteção  </a:t>
                </a:r>
                <a:r>
                  <a:rPr lang="pt-PT" sz="1500" b="1" dirty="0">
                    <a:solidFill>
                      <a:schemeClr val="tx1"/>
                    </a:solidFill>
                  </a:rPr>
                  <a:t>P</a:t>
                </a:r>
                <a:r>
                  <a:rPr lang="pt-PT" sz="1500" dirty="0">
                    <a:solidFill>
                      <a:schemeClr val="tx1"/>
                    </a:solidFill>
                  </a:rPr>
                  <a:t> comporta-se como uma Intensidade de uma função de onda, </a:t>
                </a:r>
                <a14:m>
                  <m:oMath xmlns:m="http://schemas.openxmlformats.org/officeDocument/2006/math">
                    <m:r>
                      <m:rPr>
                        <m:sty m:val="p"/>
                      </m:rPr>
                      <a:rPr lang="el-GR" sz="1500" i="1">
                        <a:solidFill>
                          <a:schemeClr val="tx1"/>
                        </a:solidFill>
                        <a:latin typeface="Cambria Math" panose="02040503050406030204" pitchFamily="18" charset="0"/>
                        <a:ea typeface="Cambria Math" panose="02040503050406030204" pitchFamily="18" charset="0"/>
                      </a:rPr>
                      <m:t>Ψ</m:t>
                    </m:r>
                  </m:oMath>
                </a14:m>
                <a:r>
                  <a:rPr lang="pt-PT" sz="1500" dirty="0">
                    <a:solidFill>
                      <a:schemeClr val="tx1"/>
                    </a:solidFill>
                  </a:rPr>
                  <a:t> . </a:t>
                </a:r>
              </a:p>
              <a:p>
                <a:endParaRPr lang="pt-PT" sz="1500" dirty="0">
                  <a:solidFill>
                    <a:schemeClr val="tx1"/>
                  </a:solidFill>
                </a:endParaRPr>
              </a:p>
              <a:p>
                <a:r>
                  <a:rPr lang="pt-PT" sz="1500" dirty="0">
                    <a:solidFill>
                      <a:schemeClr val="tx1"/>
                    </a:solidFill>
                  </a:rPr>
                  <a:t>Por outras palavras |</a:t>
                </a:r>
                <a14:m>
                  <m:oMath xmlns:m="http://schemas.openxmlformats.org/officeDocument/2006/math">
                    <m:r>
                      <m:rPr>
                        <m:sty m:val="p"/>
                      </m:rPr>
                      <a:rPr lang="el-GR" sz="1500" i="1">
                        <a:solidFill>
                          <a:schemeClr val="tx1"/>
                        </a:solidFill>
                        <a:latin typeface="Cambria Math" panose="02040503050406030204" pitchFamily="18" charset="0"/>
                        <a:ea typeface="Cambria Math" panose="02040503050406030204" pitchFamily="18" charset="0"/>
                      </a:rPr>
                      <m:t>Ψ</m:t>
                    </m:r>
                  </m:oMath>
                </a14:m>
                <a:r>
                  <a:rPr lang="pt-PT" sz="1500" dirty="0">
                    <a:solidFill>
                      <a:schemeClr val="tx1"/>
                    </a:solidFill>
                  </a:rPr>
                  <a:t> |</a:t>
                </a:r>
                <a:r>
                  <a:rPr lang="pt-PT" sz="1500" baseline="30000" dirty="0">
                    <a:solidFill>
                      <a:schemeClr val="tx1"/>
                    </a:solidFill>
                  </a:rPr>
                  <a:t>2 </a:t>
                </a:r>
                <a:r>
                  <a:rPr lang="pt-PT" sz="1500" dirty="0">
                    <a:solidFill>
                      <a:schemeClr val="tx1"/>
                    </a:solidFill>
                  </a:rPr>
                  <a:t>é uma densidade de probabilidade. A uma dimensão, a probabilidade P de deteção dos eletrões num comprimento </a:t>
                </a:r>
                <a:r>
                  <a:rPr lang="pt-PT" sz="1500" baseline="30000" dirty="0">
                    <a:solidFill>
                      <a:schemeClr val="tx1"/>
                    </a:solidFill>
                  </a:rPr>
                  <a:t> </a:t>
                </a:r>
                <a:r>
                  <a:rPr lang="el-GR" sz="1500" dirty="0">
                    <a:solidFill>
                      <a:schemeClr val="tx1"/>
                    </a:solidFill>
                    <a:latin typeface="Calibri" panose="020F0502020204030204" pitchFamily="34" charset="0"/>
                    <a:cs typeface="Calibri" panose="020F0502020204030204" pitchFamily="34" charset="0"/>
                  </a:rPr>
                  <a:t>Δ</a:t>
                </a:r>
                <a:r>
                  <a:rPr lang="pt-PT" sz="1500" dirty="0">
                    <a:solidFill>
                      <a:schemeClr val="tx1"/>
                    </a:solidFill>
                    <a:latin typeface="Calibri" panose="020F0502020204030204" pitchFamily="34" charset="0"/>
                    <a:cs typeface="Calibri" panose="020F0502020204030204" pitchFamily="34" charset="0"/>
                  </a:rPr>
                  <a:t>x suficientemente pequeno é</a:t>
                </a:r>
                <a:endParaRPr lang="pt-PT" sz="1500" dirty="0">
                  <a:solidFill>
                    <a:schemeClr val="tx1"/>
                  </a:solidFill>
                </a:endParaRPr>
              </a:p>
              <a:p>
                <a:pPr algn="ctr"/>
                <a:r>
                  <a:rPr lang="pt-PT" sz="1500" dirty="0">
                    <a:solidFill>
                      <a:schemeClr val="tx1"/>
                    </a:solidFill>
                  </a:rPr>
                  <a:t> P= |</a:t>
                </a:r>
                <a14:m>
                  <m:oMath xmlns:m="http://schemas.openxmlformats.org/officeDocument/2006/math">
                    <m:r>
                      <m:rPr>
                        <m:sty m:val="p"/>
                      </m:rPr>
                      <a:rPr lang="el-GR" sz="1500" i="1">
                        <a:solidFill>
                          <a:schemeClr val="tx1"/>
                        </a:solidFill>
                        <a:latin typeface="Cambria Math" panose="02040503050406030204" pitchFamily="18" charset="0"/>
                        <a:ea typeface="Cambria Math" panose="02040503050406030204" pitchFamily="18" charset="0"/>
                      </a:rPr>
                      <m:t>Ψ</m:t>
                    </m:r>
                  </m:oMath>
                </a14:m>
                <a:r>
                  <a:rPr lang="pt-PT" sz="1500" dirty="0">
                    <a:solidFill>
                      <a:schemeClr val="tx1"/>
                    </a:solidFill>
                  </a:rPr>
                  <a:t> |</a:t>
                </a:r>
                <a:r>
                  <a:rPr lang="pt-PT" sz="1500" baseline="30000" dirty="0">
                    <a:solidFill>
                      <a:schemeClr val="tx1"/>
                    </a:solidFill>
                  </a:rPr>
                  <a:t>2  </a:t>
                </a:r>
                <a:r>
                  <a:rPr lang="el-GR" sz="1500" dirty="0">
                    <a:solidFill>
                      <a:schemeClr val="tx1"/>
                    </a:solidFill>
                    <a:latin typeface="Calibri" panose="020F0502020204030204" pitchFamily="34" charset="0"/>
                    <a:cs typeface="Calibri" panose="020F0502020204030204" pitchFamily="34" charset="0"/>
                  </a:rPr>
                  <a:t>Δ</a:t>
                </a:r>
                <a:r>
                  <a:rPr lang="pt-PT" sz="1500" dirty="0">
                    <a:solidFill>
                      <a:schemeClr val="tx1"/>
                    </a:solidFill>
                    <a:latin typeface="Calibri" panose="020F0502020204030204" pitchFamily="34" charset="0"/>
                    <a:cs typeface="Calibri" panose="020F0502020204030204" pitchFamily="34" charset="0"/>
                  </a:rPr>
                  <a:t>x</a:t>
                </a:r>
                <a:endParaRPr lang="pt-PT" sz="1500" dirty="0"/>
              </a:p>
            </p:txBody>
          </p:sp>
        </mc:Choice>
        <mc:Fallback xmlns="">
          <p:sp>
            <p:nvSpPr>
              <p:cNvPr id="3" name="Marcador de Posição de Notas 2"/>
              <p:cNvSpPr>
                <a:spLocks noGrp="1"/>
              </p:cNvSpPr>
              <p:nvPr>
                <p:ph type="body" idx="1"/>
              </p:nvPr>
            </p:nvSpPr>
            <p:spPr/>
            <p:txBody>
              <a:bodyPr/>
              <a:lstStyle/>
              <a:p>
                <a:r>
                  <a:rPr lang="pt-PT" sz="1400" dirty="0"/>
                  <a:t>O comportamento dual dos eletrões está sintetizado nesta figura : </a:t>
                </a:r>
                <a:r>
                  <a:rPr lang="pt-PT" sz="1400" dirty="0">
                    <a:solidFill>
                      <a:schemeClr val="tx1"/>
                    </a:solidFill>
                  </a:rPr>
                  <a:t>Os eletrões são detetados como balas mas a probabilidade de deteção  </a:t>
                </a:r>
                <a:r>
                  <a:rPr lang="pt-PT" sz="1400" b="1" dirty="0">
                    <a:solidFill>
                      <a:schemeClr val="tx1"/>
                    </a:solidFill>
                  </a:rPr>
                  <a:t>P</a:t>
                </a:r>
                <a:r>
                  <a:rPr lang="pt-PT" sz="1400" dirty="0">
                    <a:solidFill>
                      <a:schemeClr val="tx1"/>
                    </a:solidFill>
                  </a:rPr>
                  <a:t> comporta-se como uma Intensidade de uma função de onda, </a:t>
                </a:r>
                <a:r>
                  <a:rPr lang="el-GR" sz="1400" i="0">
                    <a:solidFill>
                      <a:schemeClr val="tx1"/>
                    </a:solidFill>
                    <a:latin typeface="Cambria Math" panose="02040503050406030204" pitchFamily="18" charset="0"/>
                    <a:ea typeface="Cambria Math" panose="02040503050406030204" pitchFamily="18" charset="0"/>
                  </a:rPr>
                  <a:t>Ψ</a:t>
                </a:r>
                <a:r>
                  <a:rPr lang="pt-PT" sz="1400" dirty="0">
                    <a:solidFill>
                      <a:schemeClr val="tx1"/>
                    </a:solidFill>
                  </a:rPr>
                  <a:t> . </a:t>
                </a:r>
              </a:p>
              <a:p>
                <a:endParaRPr lang="pt-PT" sz="1400" dirty="0">
                  <a:solidFill>
                    <a:schemeClr val="tx1"/>
                  </a:solidFill>
                </a:endParaRPr>
              </a:p>
              <a:p>
                <a:r>
                  <a:rPr lang="pt-PT" sz="1400" dirty="0">
                    <a:solidFill>
                      <a:schemeClr val="tx1"/>
                    </a:solidFill>
                  </a:rPr>
                  <a:t>Por outras palavras |</a:t>
                </a:r>
                <a:r>
                  <a:rPr lang="el-GR" sz="1400" i="0">
                    <a:solidFill>
                      <a:schemeClr val="tx1"/>
                    </a:solidFill>
                    <a:latin typeface="Cambria Math" panose="02040503050406030204" pitchFamily="18" charset="0"/>
                    <a:ea typeface="Cambria Math" panose="02040503050406030204" pitchFamily="18" charset="0"/>
                  </a:rPr>
                  <a:t>Ψ</a:t>
                </a:r>
                <a:r>
                  <a:rPr lang="pt-PT" sz="1400" dirty="0">
                    <a:solidFill>
                      <a:schemeClr val="tx1"/>
                    </a:solidFill>
                  </a:rPr>
                  <a:t> |</a:t>
                </a:r>
                <a:r>
                  <a:rPr lang="pt-PT" sz="1400" baseline="30000" dirty="0">
                    <a:solidFill>
                      <a:schemeClr val="tx1"/>
                    </a:solidFill>
                  </a:rPr>
                  <a:t>2 </a:t>
                </a:r>
                <a:r>
                  <a:rPr lang="pt-PT" sz="1400" dirty="0">
                    <a:solidFill>
                      <a:schemeClr val="tx1"/>
                    </a:solidFill>
                  </a:rPr>
                  <a:t>é uma densidade de probabilidade. A uma dimensão, a probabilidade P de deteção dos eletrões num comprimento </a:t>
                </a:r>
                <a:r>
                  <a:rPr lang="pt-PT" sz="1400" baseline="30000" dirty="0">
                    <a:solidFill>
                      <a:schemeClr val="tx1"/>
                    </a:solidFill>
                  </a:rPr>
                  <a:t> </a:t>
                </a:r>
                <a:r>
                  <a:rPr lang="el-GR" sz="1400" dirty="0">
                    <a:solidFill>
                      <a:schemeClr val="tx1"/>
                    </a:solidFill>
                    <a:latin typeface="Calibri" panose="020F0502020204030204" pitchFamily="34" charset="0"/>
                    <a:cs typeface="Calibri" panose="020F0502020204030204" pitchFamily="34" charset="0"/>
                  </a:rPr>
                  <a:t>Δ</a:t>
                </a:r>
                <a:r>
                  <a:rPr lang="pt-PT" sz="1400" dirty="0">
                    <a:solidFill>
                      <a:schemeClr val="tx1"/>
                    </a:solidFill>
                    <a:latin typeface="Calibri" panose="020F0502020204030204" pitchFamily="34" charset="0"/>
                    <a:cs typeface="Calibri" panose="020F0502020204030204" pitchFamily="34" charset="0"/>
                  </a:rPr>
                  <a:t>x suficientemente pequeno é</a:t>
                </a:r>
                <a:endParaRPr lang="pt-PT" sz="1400" dirty="0">
                  <a:solidFill>
                    <a:schemeClr val="tx1"/>
                  </a:solidFill>
                </a:endParaRPr>
              </a:p>
              <a:p>
                <a:pPr algn="ctr"/>
                <a:r>
                  <a:rPr lang="pt-PT" sz="1400" dirty="0">
                    <a:solidFill>
                      <a:schemeClr val="tx1"/>
                    </a:solidFill>
                  </a:rPr>
                  <a:t> P= |</a:t>
                </a:r>
                <a:r>
                  <a:rPr lang="el-GR" sz="1400" i="0">
                    <a:solidFill>
                      <a:schemeClr val="tx1"/>
                    </a:solidFill>
                    <a:latin typeface="Cambria Math" panose="02040503050406030204" pitchFamily="18" charset="0"/>
                    <a:ea typeface="Cambria Math" panose="02040503050406030204" pitchFamily="18" charset="0"/>
                  </a:rPr>
                  <a:t>Ψ</a:t>
                </a:r>
                <a:r>
                  <a:rPr lang="pt-PT" sz="1400" dirty="0">
                    <a:solidFill>
                      <a:schemeClr val="tx1"/>
                    </a:solidFill>
                  </a:rPr>
                  <a:t> |</a:t>
                </a:r>
                <a:r>
                  <a:rPr lang="pt-PT" sz="1400" baseline="30000" dirty="0">
                    <a:solidFill>
                      <a:schemeClr val="tx1"/>
                    </a:solidFill>
                  </a:rPr>
                  <a:t>2  </a:t>
                </a:r>
                <a:r>
                  <a:rPr lang="el-GR" sz="1400" dirty="0">
                    <a:solidFill>
                      <a:schemeClr val="tx1"/>
                    </a:solidFill>
                    <a:latin typeface="Calibri" panose="020F0502020204030204" pitchFamily="34" charset="0"/>
                    <a:cs typeface="Calibri" panose="020F0502020204030204" pitchFamily="34" charset="0"/>
                  </a:rPr>
                  <a:t>Δ</a:t>
                </a:r>
                <a:r>
                  <a:rPr lang="pt-PT" sz="1400" dirty="0">
                    <a:solidFill>
                      <a:schemeClr val="tx1"/>
                    </a:solidFill>
                    <a:latin typeface="Calibri" panose="020F0502020204030204" pitchFamily="34" charset="0"/>
                    <a:cs typeface="Calibri" panose="020F0502020204030204" pitchFamily="34" charset="0"/>
                  </a:rPr>
                  <a:t>x</a:t>
                </a:r>
                <a:endParaRPr lang="pt-PT" sz="1400" dirty="0"/>
              </a:p>
            </p:txBody>
          </p:sp>
        </mc:Fallback>
      </mc:AlternateContent>
    </p:spTree>
    <p:extLst>
      <p:ext uri="{BB962C8B-B14F-4D97-AF65-F5344CB8AC3E}">
        <p14:creationId xmlns:p14="http://schemas.microsoft.com/office/powerpoint/2010/main" val="9046110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a:xfrm>
            <a:off x="175099" y="4861442"/>
            <a:ext cx="6653719" cy="5196959"/>
          </a:xfrm>
        </p:spPr>
        <p:txBody>
          <a:bodyPr/>
          <a:lstStyle/>
          <a:p>
            <a:r>
              <a:rPr lang="pt-PT" sz="1100" dirty="0"/>
              <a:t>Há uma questão que se coloca : se os eletrões chegam ao alvo como partículas deveriam ter passado por uma única fenda, 1 ou 2, mas não por ambas, esperaríamos ter P_{12}=P_1+P_2. </a:t>
            </a:r>
          </a:p>
          <a:p>
            <a:pPr defTabSz="584152"/>
            <a:r>
              <a:rPr lang="pt-PT" sz="1100" dirty="0"/>
              <a:t>Mas as experiências já realizadas comprovam que o padrão de interferência aparece mesmo que seja enviado um eletrão de cada vez!</a:t>
            </a:r>
          </a:p>
          <a:p>
            <a:endParaRPr lang="pt-PT" sz="1100" dirty="0"/>
          </a:p>
          <a:p>
            <a:r>
              <a:rPr lang="pt-PT" sz="1100" dirty="0"/>
              <a:t>Como explicar esses resultados? Poderemos admitir que  cada eletrão interfere com ele próprio, como se passasse pelas duas fendas simultaneamente.</a:t>
            </a:r>
          </a:p>
          <a:p>
            <a:endParaRPr lang="pt-PT" sz="1100" dirty="0"/>
          </a:p>
          <a:p>
            <a:r>
              <a:rPr lang="pt-PT" sz="1100" dirty="0"/>
              <a:t>Para testar essa hipótese  há que fazer uma adaptação da experiência da dupla fenda com eletrões  como se ilustra  ilustrada neste slide.  Uma fonte de luz é colocada nas vizinhanças das duas fendas. Ao atravessar, o eletrão dispersa a luz, produzindo um flash que revela se o eletrão passou pela fenda 1, pela fenda 2 , ou ambas.</a:t>
            </a:r>
          </a:p>
          <a:p>
            <a:endParaRPr lang="pt-PT" sz="1100" dirty="0"/>
          </a:p>
          <a:p>
            <a:r>
              <a:rPr lang="pt-PT" sz="1100" dirty="0"/>
              <a:t> Verifica-se que ele passa sempre por uma das fendas, nunca por ambas. Mas ao  modificar a experiência, a distribuição P_{12} altera-se, fica simplesmente P_{12}=P_1+P_2! </a:t>
            </a:r>
          </a:p>
          <a:p>
            <a:r>
              <a:rPr lang="pt-PT" sz="1100" dirty="0"/>
              <a:t>Ou seja, conseguimos determinar por onde passa o eletrão  desaparece a interferência !</a:t>
            </a:r>
          </a:p>
          <a:p>
            <a:endParaRPr lang="pt-PT" sz="1100" dirty="0"/>
          </a:p>
          <a:p>
            <a:r>
              <a:rPr lang="pt-PT" sz="1100" dirty="0"/>
              <a:t>Por mais frustrante que isso seja, todas as tentativas de “ver” por onde passa o eletrão fazem sempre desaparecer a interferência. </a:t>
            </a:r>
          </a:p>
          <a:p>
            <a:endParaRPr lang="pt-PT" sz="1100" dirty="0"/>
          </a:p>
          <a:p>
            <a:r>
              <a:rPr lang="pt-PT" sz="1100" dirty="0"/>
              <a:t>O que sucede é que para determinar por onde o eletrão passa é necessário interagir com ele. Nessa interação há transferência de momento linear para o eletrão e alterando o momento linear altera-se o comprimento de onda do eletrão. Alterando o comprimento de onda, deixamos de estar na ordem de grandeza certa para observar difração. O sistema que estamos a observar já não é o mesmo. </a:t>
            </a:r>
          </a:p>
          <a:p>
            <a:endParaRPr lang="pt-PT" sz="1100" dirty="0"/>
          </a:p>
          <a:p>
            <a:r>
              <a:rPr lang="pt-PT" sz="1100" dirty="0"/>
              <a:t>Por outras palavras a observação perturba o sistema</a:t>
            </a:r>
          </a:p>
          <a:p>
            <a:endParaRPr lang="pt-PT" sz="1100" dirty="0"/>
          </a:p>
          <a:p>
            <a:r>
              <a:rPr lang="pt-PT" sz="1100" dirty="0"/>
              <a:t>Na verdade, os sistemas quânticos são intrinsecamente frágeis e não há como evitar essa perturbação.</a:t>
            </a:r>
          </a:p>
          <a:p>
            <a:pPr defTabSz="584152"/>
            <a:r>
              <a:rPr lang="pt-PT" sz="1100" dirty="0"/>
              <a:t>Isso significa que não há nenhuma experiência capaz de dar uma resposta à pergunta “por qual das fendas passa a partícula”  sem alterar o estado do sistema ! !</a:t>
            </a:r>
            <a:endParaRPr lang="en-GB" sz="1100" dirty="0"/>
          </a:p>
          <a:p>
            <a:endParaRPr lang="pt-PT" sz="1200" dirty="0"/>
          </a:p>
        </p:txBody>
      </p:sp>
    </p:spTree>
    <p:extLst>
      <p:ext uri="{BB962C8B-B14F-4D97-AF65-F5344CB8AC3E}">
        <p14:creationId xmlns:p14="http://schemas.microsoft.com/office/powerpoint/2010/main" val="15550346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dirty="0"/>
              <a:t>Uma questão persiste: se a dualidade onda-partícula é inerente a qualquer partícula, porque não observamos um padrão de interferência  na experiência com balas?</a:t>
            </a:r>
          </a:p>
          <a:p>
            <a:endParaRPr lang="pt-PT" sz="1200" dirty="0"/>
          </a:p>
          <a:p>
            <a:pPr defTabSz="584152"/>
            <a:r>
              <a:rPr lang="pt-PT" sz="1200" dirty="0">
                <a:solidFill>
                  <a:prstClr val="black"/>
                </a:solidFill>
              </a:rPr>
              <a:t>As balas são partículas com </a:t>
            </a:r>
            <a:r>
              <a:rPr lang="el-GR" sz="1200" dirty="0">
                <a:solidFill>
                  <a:prstClr val="black"/>
                </a:solidFill>
              </a:rPr>
              <a:t>λ</a:t>
            </a:r>
            <a:r>
              <a:rPr lang="pt-PT" sz="1200" dirty="0">
                <a:solidFill>
                  <a:prstClr val="black"/>
                </a:solidFill>
              </a:rPr>
              <a:t>=h/p muito pequeno. Mesmo que a velocidade seja baixa, a massa é tão elevada que o momento linear p é sempre elevado e o comprimento de onda correspondente é muito pequeno.  Como consequência, os mínimos e máximos do padrão de interferência são tão próximos que só consigo ver o valor médio de P</a:t>
            </a:r>
            <a:r>
              <a:rPr lang="pt-PT" sz="1200" baseline="-25000" dirty="0">
                <a:solidFill>
                  <a:prstClr val="black"/>
                </a:solidFill>
              </a:rPr>
              <a:t>12. </a:t>
            </a:r>
            <a:r>
              <a:rPr lang="pt-PT" sz="1200" dirty="0">
                <a:solidFill>
                  <a:prstClr val="black"/>
                </a:solidFill>
              </a:rPr>
              <a:t> O valor médio de P12 é tal que P12=P1+P2</a:t>
            </a:r>
            <a:endParaRPr lang="pt-PT" sz="1200" baseline="-25000" dirty="0">
              <a:solidFill>
                <a:prstClr val="black"/>
              </a:solidFill>
            </a:endParaRPr>
          </a:p>
          <a:p>
            <a:endParaRPr lang="pt-PT" dirty="0"/>
          </a:p>
        </p:txBody>
      </p:sp>
    </p:spTree>
    <p:extLst>
      <p:ext uri="{BB962C8B-B14F-4D97-AF65-F5344CB8AC3E}">
        <p14:creationId xmlns:p14="http://schemas.microsoft.com/office/powerpoint/2010/main" val="1271032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dirty="0"/>
              <a:t>A experiência da fenda dupla sugerida por </a:t>
            </a:r>
            <a:r>
              <a:rPr lang="pt-PT" sz="1200" dirty="0" err="1"/>
              <a:t>Feynman</a:t>
            </a:r>
            <a:r>
              <a:rPr lang="pt-PT" sz="1200" dirty="0"/>
              <a:t> foi entretanto realizada com eletrões.</a:t>
            </a:r>
          </a:p>
          <a:p>
            <a:r>
              <a:rPr lang="pt-PT" sz="1200" dirty="0"/>
              <a:t>~</a:t>
            </a:r>
          </a:p>
          <a:p>
            <a:r>
              <a:rPr lang="pt-PT" sz="1200" dirty="0"/>
              <a:t>Nesta figura mostra-se a imagem dos eletrões projetados num alvo numa experiência de fenda dupla para um número crescente de eletrões acumulados. </a:t>
            </a:r>
          </a:p>
          <a:p>
            <a:endParaRPr lang="pt-PT" sz="1200" dirty="0"/>
          </a:p>
          <a:p>
            <a:r>
              <a:rPr lang="pt-PT" sz="1200" dirty="0"/>
              <a:t>O número de eletrões no alvo é de 10 em (a), de 200 em (b),</a:t>
            </a:r>
          </a:p>
          <a:p>
            <a:r>
              <a:rPr lang="pt-PT" sz="1200" dirty="0"/>
              <a:t> de 6000 em (c), de 40 000 em  (d) e de 140 000 em (e).</a:t>
            </a:r>
          </a:p>
          <a:p>
            <a:endParaRPr lang="pt-PT" sz="1200" dirty="0"/>
          </a:p>
          <a:p>
            <a:r>
              <a:rPr lang="pt-PT" sz="1200" dirty="0"/>
              <a:t>Para um número baixo de eletrões,  a sua posição no alvo parece errática. Mas à medida que o número aumenta começa a revelar-se um </a:t>
            </a:r>
          </a:p>
          <a:p>
            <a:r>
              <a:rPr lang="pt-PT" sz="1200" dirty="0"/>
              <a:t>padrão de interferência. </a:t>
            </a:r>
          </a:p>
          <a:p>
            <a:endParaRPr lang="pt-PT" sz="1200" dirty="0"/>
          </a:p>
          <a:p>
            <a:r>
              <a:rPr lang="pt-PT" sz="1200" dirty="0"/>
              <a:t>Esta sucessão de figuras mostra com clareza que o fenómeno é intrinsecamente estatístico.</a:t>
            </a:r>
          </a:p>
          <a:p>
            <a:endParaRPr lang="pt-PT" sz="1200" dirty="0"/>
          </a:p>
          <a:p>
            <a:r>
              <a:rPr lang="pt-PT" sz="1200" dirty="0"/>
              <a:t>No slide que se segue mostra-se uma sequência de imagens idênticas à desta figura, mas na forma de vídeo. </a:t>
            </a:r>
          </a:p>
        </p:txBody>
      </p:sp>
    </p:spTree>
    <p:extLst>
      <p:ext uri="{BB962C8B-B14F-4D97-AF65-F5344CB8AC3E}">
        <p14:creationId xmlns:p14="http://schemas.microsoft.com/office/powerpoint/2010/main" val="29743730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sz="1200" dirty="0"/>
          </a:p>
        </p:txBody>
      </p:sp>
    </p:spTree>
    <p:extLst>
      <p:ext uri="{BB962C8B-B14F-4D97-AF65-F5344CB8AC3E}">
        <p14:creationId xmlns:p14="http://schemas.microsoft.com/office/powerpoint/2010/main" val="852860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A luz visível corresponde a uma pequena fração do espetro eletromagnético, para comprimentos de onda entre cerca de 400 </a:t>
            </a:r>
            <a:r>
              <a:rPr lang="pt-PT" dirty="0" err="1"/>
              <a:t>nm</a:t>
            </a:r>
            <a:r>
              <a:rPr lang="pt-PT" dirty="0"/>
              <a:t> (violeta) e 700 </a:t>
            </a:r>
            <a:r>
              <a:rPr lang="pt-PT" dirty="0" err="1"/>
              <a:t>nm</a:t>
            </a:r>
            <a:r>
              <a:rPr lang="pt-PT" dirty="0"/>
              <a:t> (vermelho).  A frequência </a:t>
            </a:r>
            <a:r>
              <a:rPr lang="pt-PT" dirty="0" err="1"/>
              <a:t>niu</a:t>
            </a:r>
            <a:r>
              <a:rPr lang="pt-PT" dirty="0"/>
              <a:t> ( </a:t>
            </a:r>
            <a:r>
              <a:rPr lang="pt-PT" dirty="0">
                <a:sym typeface="Symbol" panose="05050102010706020507" pitchFamily="18" charset="2"/>
              </a:rPr>
              <a:t></a:t>
            </a:r>
            <a:r>
              <a:rPr lang="pt-PT" dirty="0"/>
              <a:t>) é inversamente proporcional ao comprimento de onda lambda (</a:t>
            </a:r>
            <a:r>
              <a:rPr lang="pt-PT" dirty="0">
                <a:sym typeface="Symbol" panose="05050102010706020507" pitchFamily="18" charset="2"/>
              </a:rPr>
              <a:t></a:t>
            </a:r>
            <a:r>
              <a:rPr lang="pt-PT" dirty="0"/>
              <a:t>). </a:t>
            </a:r>
          </a:p>
          <a:p>
            <a:endParaRPr lang="pt-PT" dirty="0"/>
          </a:p>
          <a:p>
            <a:r>
              <a:rPr lang="pt-PT" dirty="0"/>
              <a:t>Ou seja,  </a:t>
            </a:r>
            <a:r>
              <a:rPr lang="pt-PT" dirty="0">
                <a:sym typeface="Symbol" panose="05050102010706020507" pitchFamily="18" charset="2"/>
              </a:rPr>
              <a:t> </a:t>
            </a:r>
            <a:r>
              <a:rPr lang="pt-PT" dirty="0"/>
              <a:t> = c , onde c é a velocidade da luz.</a:t>
            </a:r>
          </a:p>
          <a:p>
            <a:endParaRPr lang="pt-PT" dirty="0"/>
          </a:p>
          <a:p>
            <a:r>
              <a:rPr lang="pt-PT" dirty="0"/>
              <a:t>Note-se que a  frequência tanto pode ser representada pela letra grega </a:t>
            </a:r>
            <a:r>
              <a:rPr lang="pt-PT" dirty="0" err="1"/>
              <a:t>niu</a:t>
            </a:r>
            <a:r>
              <a:rPr lang="pt-PT" dirty="0"/>
              <a:t> como pela letra f.</a:t>
            </a:r>
          </a:p>
        </p:txBody>
      </p:sp>
      <p:sp>
        <p:nvSpPr>
          <p:cNvPr id="4" name="Marcador de Posição do Número do Diapositivo 3"/>
          <p:cNvSpPr>
            <a:spLocks noGrp="1"/>
          </p:cNvSpPr>
          <p:nvPr>
            <p:ph type="sldNum" sz="quarter" idx="5"/>
          </p:nvPr>
        </p:nvSpPr>
        <p:spPr/>
        <p:txBody>
          <a:bodyPr/>
          <a:lstStyle/>
          <a:p>
            <a:fld id="{8F3A54A8-AA4E-456A-BC1F-F075D17740B5}" type="slidenum">
              <a:rPr lang="pt-PT" smtClean="0"/>
              <a:pPr/>
              <a:t>4</a:t>
            </a:fld>
            <a:endParaRPr lang="pt-PT"/>
          </a:p>
        </p:txBody>
      </p:sp>
      <p:sp>
        <p:nvSpPr>
          <p:cNvPr id="5" name="Marcador de Posição da Imagem do Diapositivo 1">
            <a:extLst>
              <a:ext uri="{FF2B5EF4-FFF2-40B4-BE49-F238E27FC236}">
                <a16:creationId xmlns:a16="http://schemas.microsoft.com/office/drawing/2014/main" id="{A3C4FB53-02CC-40FD-9E55-1C9E8660C8CA}"/>
              </a:ext>
            </a:extLst>
          </p:cNvPr>
          <p:cNvSpPr txBox="1">
            <a:spLocks noRot="1" noChangeAspect="1"/>
          </p:cNvSpPr>
          <p:nvPr/>
        </p:nvSpPr>
        <p:spPr>
          <a:xfrm>
            <a:off x="992188" y="767597"/>
            <a:ext cx="5114925" cy="3836988"/>
          </a:xfrm>
          <a:prstGeom prst="rect">
            <a:avLst/>
          </a:prstGeom>
          <a:noFill/>
          <a:ln w="12700">
            <a:solidFill>
              <a:prstClr val="black"/>
            </a:solidFill>
          </a:ln>
        </p:spPr>
      </p:sp>
      <p:sp>
        <p:nvSpPr>
          <p:cNvPr id="6" name="Retângulo 5">
            <a:extLst>
              <a:ext uri="{FF2B5EF4-FFF2-40B4-BE49-F238E27FC236}">
                <a16:creationId xmlns:a16="http://schemas.microsoft.com/office/drawing/2014/main" id="{A3EBA165-49F0-4F9A-94D6-FFE6187EDE40}"/>
              </a:ext>
            </a:extLst>
          </p:cNvPr>
          <p:cNvSpPr/>
          <p:nvPr/>
        </p:nvSpPr>
        <p:spPr>
          <a:xfrm>
            <a:off x="5249497" y="2885058"/>
            <a:ext cx="887532" cy="377440"/>
          </a:xfrm>
          <a:prstGeom prst="rect">
            <a:avLst/>
          </a:prstGeom>
        </p:spPr>
        <p:txBody>
          <a:bodyPr wrap="none" lIns="91432" tIns="45717" rIns="91432" bIns="45717">
            <a:spAutoFit/>
          </a:bodyPr>
          <a:lstStyle/>
          <a:p>
            <a:r>
              <a:rPr lang="pt-PT" dirty="0">
                <a:sym typeface="Symbol" panose="05050102010706020507" pitchFamily="18" charset="2"/>
              </a:rPr>
              <a:t></a:t>
            </a:r>
            <a:r>
              <a:rPr lang="pt-PT" dirty="0"/>
              <a:t> </a:t>
            </a:r>
            <a:r>
              <a:rPr lang="pt-PT" dirty="0">
                <a:sym typeface="Symbol" panose="05050102010706020507" pitchFamily="18" charset="2"/>
              </a:rPr>
              <a:t></a:t>
            </a:r>
            <a:r>
              <a:rPr lang="pt-PT" dirty="0"/>
              <a:t> = c </a:t>
            </a:r>
          </a:p>
        </p:txBody>
      </p:sp>
    </p:spTree>
    <p:extLst>
      <p:ext uri="{BB962C8B-B14F-4D97-AF65-F5344CB8AC3E}">
        <p14:creationId xmlns:p14="http://schemas.microsoft.com/office/powerpoint/2010/main" val="2240792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sz="3500">
                <a:solidFill>
                  <a:schemeClr val="tx1"/>
                </a:solidFill>
                <a:latin typeface="Verdana" pitchFamily="34" charset="0"/>
              </a:defRPr>
            </a:lvl1pPr>
            <a:lvl2pPr marL="804697" indent="-309499" eaLnBrk="0" hangingPunct="0">
              <a:defRPr sz="3500">
                <a:solidFill>
                  <a:schemeClr val="tx1"/>
                </a:solidFill>
                <a:latin typeface="Verdana" pitchFamily="34" charset="0"/>
              </a:defRPr>
            </a:lvl2pPr>
            <a:lvl3pPr marL="1237997" indent="-247600" eaLnBrk="0" hangingPunct="0">
              <a:defRPr sz="3500">
                <a:solidFill>
                  <a:schemeClr val="tx1"/>
                </a:solidFill>
                <a:latin typeface="Verdana" pitchFamily="34" charset="0"/>
              </a:defRPr>
            </a:lvl3pPr>
            <a:lvl4pPr marL="1733197" indent="-247600" eaLnBrk="0" hangingPunct="0">
              <a:defRPr sz="3500">
                <a:solidFill>
                  <a:schemeClr val="tx1"/>
                </a:solidFill>
                <a:latin typeface="Verdana" pitchFamily="34" charset="0"/>
              </a:defRPr>
            </a:lvl4pPr>
            <a:lvl5pPr marL="2228395" indent="-247600" eaLnBrk="0" hangingPunct="0">
              <a:defRPr sz="3500">
                <a:solidFill>
                  <a:schemeClr val="tx1"/>
                </a:solidFill>
                <a:latin typeface="Verdana" pitchFamily="34" charset="0"/>
              </a:defRPr>
            </a:lvl5pPr>
            <a:lvl6pPr marL="2723594" indent="-247600" algn="ctr" eaLnBrk="0" fontAlgn="base" hangingPunct="0">
              <a:spcBef>
                <a:spcPct val="0"/>
              </a:spcBef>
              <a:spcAft>
                <a:spcPct val="0"/>
              </a:spcAft>
              <a:defRPr sz="3500">
                <a:solidFill>
                  <a:schemeClr val="tx1"/>
                </a:solidFill>
                <a:latin typeface="Verdana" pitchFamily="34" charset="0"/>
              </a:defRPr>
            </a:lvl6pPr>
            <a:lvl7pPr marL="3218792" indent="-247600" algn="ctr" eaLnBrk="0" fontAlgn="base" hangingPunct="0">
              <a:spcBef>
                <a:spcPct val="0"/>
              </a:spcBef>
              <a:spcAft>
                <a:spcPct val="0"/>
              </a:spcAft>
              <a:defRPr sz="3500">
                <a:solidFill>
                  <a:schemeClr val="tx1"/>
                </a:solidFill>
                <a:latin typeface="Verdana" pitchFamily="34" charset="0"/>
              </a:defRPr>
            </a:lvl7pPr>
            <a:lvl8pPr marL="3713991" indent="-247600" algn="ctr" eaLnBrk="0" fontAlgn="base" hangingPunct="0">
              <a:spcBef>
                <a:spcPct val="0"/>
              </a:spcBef>
              <a:spcAft>
                <a:spcPct val="0"/>
              </a:spcAft>
              <a:defRPr sz="3500">
                <a:solidFill>
                  <a:schemeClr val="tx1"/>
                </a:solidFill>
                <a:latin typeface="Verdana" pitchFamily="34" charset="0"/>
              </a:defRPr>
            </a:lvl8pPr>
            <a:lvl9pPr marL="4209189" indent="-247600" algn="ctr" eaLnBrk="0" fontAlgn="base" hangingPunct="0">
              <a:spcBef>
                <a:spcPct val="0"/>
              </a:spcBef>
              <a:spcAft>
                <a:spcPct val="0"/>
              </a:spcAft>
              <a:defRPr sz="3500">
                <a:solidFill>
                  <a:schemeClr val="tx1"/>
                </a:solidFill>
                <a:latin typeface="Verdana" pitchFamily="34" charset="0"/>
              </a:defRPr>
            </a:lvl9pPr>
          </a:lstStyle>
          <a:p>
            <a:pPr eaLnBrk="1" hangingPunct="1"/>
            <a:fld id="{A06072E5-DE62-4CA0-8C5F-3E5AFA79F3B6}" type="slidenum">
              <a:rPr lang="en-US" sz="1300">
                <a:latin typeface="Arial" charset="0"/>
              </a:rPr>
              <a:pPr eaLnBrk="1" hangingPunct="1"/>
              <a:t>5</a:t>
            </a:fld>
            <a:endParaRPr lang="en-US" sz="1300">
              <a:latin typeface="Arial" charset="0"/>
            </a:endParaRPr>
          </a:p>
        </p:txBody>
      </p:sp>
      <p:sp>
        <p:nvSpPr>
          <p:cNvPr id="11267" name="Rectangle 1031"/>
          <p:cNvSpPr txBox="1">
            <a:spLocks noGrp="1" noChangeArrowheads="1"/>
          </p:cNvSpPr>
          <p:nvPr/>
        </p:nvSpPr>
        <p:spPr bwMode="auto">
          <a:xfrm>
            <a:off x="4023671" y="9723948"/>
            <a:ext cx="3075630" cy="510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972" tIns="51486" rIns="102972" bIns="51486" anchor="b"/>
          <a:lstStyle>
            <a:lvl1pPr defTabSz="950913" eaLnBrk="0" hangingPunct="0">
              <a:defRPr sz="3200">
                <a:solidFill>
                  <a:schemeClr val="tx1"/>
                </a:solidFill>
                <a:latin typeface="Verdana" pitchFamily="34" charset="0"/>
              </a:defRPr>
            </a:lvl1pPr>
            <a:lvl2pPr marL="742950" indent="-285750" defTabSz="950913" eaLnBrk="0" hangingPunct="0">
              <a:defRPr sz="3200">
                <a:solidFill>
                  <a:schemeClr val="tx1"/>
                </a:solidFill>
                <a:latin typeface="Verdana" pitchFamily="34" charset="0"/>
              </a:defRPr>
            </a:lvl2pPr>
            <a:lvl3pPr marL="1143000" indent="-228600" defTabSz="950913" eaLnBrk="0" hangingPunct="0">
              <a:defRPr sz="3200">
                <a:solidFill>
                  <a:schemeClr val="tx1"/>
                </a:solidFill>
                <a:latin typeface="Verdana" pitchFamily="34" charset="0"/>
              </a:defRPr>
            </a:lvl3pPr>
            <a:lvl4pPr marL="1600200" indent="-228600" defTabSz="950913" eaLnBrk="0" hangingPunct="0">
              <a:defRPr sz="3200">
                <a:solidFill>
                  <a:schemeClr val="tx1"/>
                </a:solidFill>
                <a:latin typeface="Verdana" pitchFamily="34" charset="0"/>
              </a:defRPr>
            </a:lvl4pPr>
            <a:lvl5pPr marL="2057400" indent="-228600" defTabSz="950913" eaLnBrk="0" hangingPunct="0">
              <a:defRPr sz="3200">
                <a:solidFill>
                  <a:schemeClr val="tx1"/>
                </a:solidFill>
                <a:latin typeface="Verdana" pitchFamily="34" charset="0"/>
              </a:defRPr>
            </a:lvl5pPr>
            <a:lvl6pPr marL="2514600" indent="-228600" algn="ctr" defTabSz="950913" eaLnBrk="0" fontAlgn="base" hangingPunct="0">
              <a:spcBef>
                <a:spcPct val="0"/>
              </a:spcBef>
              <a:spcAft>
                <a:spcPct val="0"/>
              </a:spcAft>
              <a:defRPr sz="3200">
                <a:solidFill>
                  <a:schemeClr val="tx1"/>
                </a:solidFill>
                <a:latin typeface="Verdana" pitchFamily="34" charset="0"/>
              </a:defRPr>
            </a:lvl6pPr>
            <a:lvl7pPr marL="2971800" indent="-228600" algn="ctr" defTabSz="950913" eaLnBrk="0" fontAlgn="base" hangingPunct="0">
              <a:spcBef>
                <a:spcPct val="0"/>
              </a:spcBef>
              <a:spcAft>
                <a:spcPct val="0"/>
              </a:spcAft>
              <a:defRPr sz="3200">
                <a:solidFill>
                  <a:schemeClr val="tx1"/>
                </a:solidFill>
                <a:latin typeface="Verdana" pitchFamily="34" charset="0"/>
              </a:defRPr>
            </a:lvl7pPr>
            <a:lvl8pPr marL="3429000" indent="-228600" algn="ctr" defTabSz="950913" eaLnBrk="0" fontAlgn="base" hangingPunct="0">
              <a:spcBef>
                <a:spcPct val="0"/>
              </a:spcBef>
              <a:spcAft>
                <a:spcPct val="0"/>
              </a:spcAft>
              <a:defRPr sz="3200">
                <a:solidFill>
                  <a:schemeClr val="tx1"/>
                </a:solidFill>
                <a:latin typeface="Verdana" pitchFamily="34" charset="0"/>
              </a:defRPr>
            </a:lvl8pPr>
            <a:lvl9pPr marL="3886200" indent="-228600" algn="ctr" defTabSz="950913" eaLnBrk="0" fontAlgn="base" hangingPunct="0">
              <a:spcBef>
                <a:spcPct val="0"/>
              </a:spcBef>
              <a:spcAft>
                <a:spcPct val="0"/>
              </a:spcAft>
              <a:defRPr sz="3200">
                <a:solidFill>
                  <a:schemeClr val="tx1"/>
                </a:solidFill>
                <a:latin typeface="Verdana" pitchFamily="34" charset="0"/>
              </a:defRPr>
            </a:lvl9pPr>
          </a:lstStyle>
          <a:p>
            <a:pPr algn="r" eaLnBrk="1" hangingPunct="1"/>
            <a:fld id="{D24541A3-54A0-4402-BB4F-11FA3157E574}" type="slidenum">
              <a:rPr lang="en-US" sz="1300">
                <a:latin typeface="Arial" charset="0"/>
                <a:ea typeface="Osaka" charset="-128"/>
                <a:cs typeface="Arial" charset="0"/>
              </a:rPr>
              <a:pPr algn="r" eaLnBrk="1" hangingPunct="1"/>
              <a:t>5</a:t>
            </a:fld>
            <a:endParaRPr lang="en-US" sz="1300">
              <a:latin typeface="Arial" charset="0"/>
              <a:ea typeface="Osaka" charset="-128"/>
              <a:cs typeface="Arial" charset="0"/>
            </a:endParaRPr>
          </a:p>
        </p:txBody>
      </p:sp>
      <p:sp>
        <p:nvSpPr>
          <p:cNvPr id="11268" name="Rectangle 2"/>
          <p:cNvSpPr>
            <a:spLocks noGrp="1" noRot="1" noChangeAspect="1" noChangeArrowheads="1" noTextEdit="1"/>
          </p:cNvSpPr>
          <p:nvPr>
            <p:ph type="sldImg"/>
          </p:nvPr>
        </p:nvSpPr>
        <p:spPr>
          <a:xfrm>
            <a:off x="987425" y="763588"/>
            <a:ext cx="5124450" cy="3843337"/>
          </a:xfrm>
          <a:ln/>
        </p:spPr>
      </p:sp>
      <p:sp>
        <p:nvSpPr>
          <p:cNvPr id="11269" name="Rectangle 3"/>
          <p:cNvSpPr>
            <a:spLocks noGrp="1" noChangeArrowheads="1"/>
          </p:cNvSpPr>
          <p:nvPr>
            <p:ph type="body" idx="1"/>
          </p:nvPr>
        </p:nvSpPr>
        <p:spPr>
          <a:xfrm>
            <a:off x="946350" y="4861155"/>
            <a:ext cx="5686628" cy="4607458"/>
          </a:xfrm>
          <a:noFill/>
        </p:spPr>
        <p:txBody>
          <a:bodyPr lIns="102972" tIns="51486" rIns="102972" bIns="51486">
            <a:normAutofit fontScale="77500" lnSpcReduction="20000"/>
          </a:bodyPr>
          <a:lstStyle/>
          <a:p>
            <a:pPr eaLnBrk="1" hangingPunct="1"/>
            <a:r>
              <a:rPr lang="pt-PT" dirty="0"/>
              <a:t>Após a descoberta do fenómeno de emissão de eletrões por uma superfície irradiada com luz, havia que estudar o efeito, nomeadamente, havia que determinar</a:t>
            </a:r>
          </a:p>
          <a:p>
            <a:pPr eaLnBrk="1" hangingPunct="1"/>
            <a:endParaRPr lang="pt-PT" dirty="0"/>
          </a:p>
          <a:p>
            <a:pPr eaLnBrk="1" hangingPunct="1"/>
            <a:r>
              <a:rPr lang="pt-PT" dirty="0"/>
              <a:t>1. Quantos eletrões são emitidos por unidade de tempo e como essa quantidade depende da intensidade e frequência da luz incidente.</a:t>
            </a:r>
          </a:p>
          <a:p>
            <a:pPr marL="171436" indent="-171436">
              <a:buFontTx/>
              <a:buChar char="-"/>
            </a:pPr>
            <a:endParaRPr lang="pt-PT" dirty="0"/>
          </a:p>
          <a:p>
            <a:pPr eaLnBrk="1" hangingPunct="1"/>
            <a:r>
              <a:rPr lang="pt-PT" dirty="0"/>
              <a:t>2. Qual a energia cinética com que os eletrões são produzidos e como varia essa energia com a intensidade e frequência de luz incidente.</a:t>
            </a:r>
          </a:p>
          <a:p>
            <a:pPr eaLnBrk="1" hangingPunct="1"/>
            <a:endParaRPr lang="pt-PT" dirty="0"/>
          </a:p>
          <a:p>
            <a:r>
              <a:rPr lang="pt-PT" dirty="0"/>
              <a:t>Determinar o número de eletrões emitidos por unidade de tempo corresponde a medir uma corrente elétrica. </a:t>
            </a:r>
          </a:p>
          <a:p>
            <a:endParaRPr lang="pt-PT" dirty="0"/>
          </a:p>
          <a:p>
            <a:r>
              <a:rPr lang="pt-PT" dirty="0"/>
              <a:t>Já medir a energia cinética dos eletrões requer o planeamento cuidado de uma experiência. É importante notar que não se espera que todos os eletrões sejam emitidos com a mesma energia cinética : a energia deve ser tanto menor quanto maior for a energia de ligação dos eletrões aos átomos do material.  Assim, o objetivo é medir a energia cinética máxima dos eletrões, o que corresponde aos eletrões mais fracamente ligados ao material. </a:t>
            </a:r>
          </a:p>
          <a:p>
            <a:endParaRPr lang="pt-PT" dirty="0"/>
          </a:p>
          <a:p>
            <a:r>
              <a:rPr lang="pt-PT" dirty="0"/>
              <a:t>Neste slide representa-se o esquema de uma experiência que permite medir a energia cinética máxima dos eletrões emitido por efeito fotoelétrico. Não corresponde à experiência realizada historicamente, mas sim à experiência que terão oportunidade de fazer num laboratório do Departamento de Física. </a:t>
            </a:r>
          </a:p>
          <a:p>
            <a:endParaRPr lang="pt-PT" dirty="0"/>
          </a:p>
          <a:p>
            <a:r>
              <a:rPr lang="pt-PT" dirty="0"/>
              <a:t>A imagem representa uma ampola que contém dois elétrodos metálicos e na qual se fez vazio. Os dois elétrodos estão ligados a um voltímetro com uma impedância muito elevada, que por </a:t>
            </a:r>
            <a:r>
              <a:rPr lang="pt-PT" dirty="0" err="1"/>
              <a:t>simpliicidade</a:t>
            </a:r>
            <a:r>
              <a:rPr lang="pt-PT" dirty="0"/>
              <a:t> vamos considerar infinita. Por outras palavras, temos um circuito aberto e vamos medir a diferença de potencial entre os terminais desse circuito. Inicialmente temos uma diferença de potencial V=0.</a:t>
            </a:r>
          </a:p>
          <a:p>
            <a:endParaRPr lang="pt-PT" dirty="0"/>
          </a:p>
          <a:p>
            <a:r>
              <a:rPr lang="pt-PT" dirty="0"/>
              <a:t>Ao incidir luz num dos elétrodos, há eletrões arrancados com uma certa energia cinética que vão ser coletados no outro elétrodo. O par de elétrodos comporta-se como um condensador que vai adquirindo carga: negativa no elétrodo da direita e positiva no elétrodo da esquerda. À medida que a carga q desse condensador vai aumentando, a diferença de potencial V=q/C vai aumentando. A diferença de potencial gerada opõe-se ao movimento dos eletrões.</a:t>
            </a:r>
          </a:p>
          <a:p>
            <a:endParaRPr lang="pt-PT" dirty="0"/>
          </a:p>
          <a:p>
            <a:r>
              <a:rPr lang="pt-PT" dirty="0"/>
              <a:t>À medida que V aumenta, diminui o número de eletrões recolhidos por unidade de tempo  até que </a:t>
            </a:r>
            <a:r>
              <a:rPr lang="pt-PT" dirty="0" err="1"/>
              <a:t>Vestabiliza</a:t>
            </a:r>
            <a:r>
              <a:rPr lang="pt-PT" dirty="0"/>
              <a:t> no chamado potencial de paragem, </a:t>
            </a:r>
            <a:r>
              <a:rPr lang="pt-PT" dirty="0" err="1"/>
              <a:t>V_p</a:t>
            </a:r>
            <a:r>
              <a:rPr lang="pt-PT" dirty="0"/>
              <a:t>.  Quando V=</a:t>
            </a:r>
            <a:r>
              <a:rPr lang="pt-PT" dirty="0" err="1"/>
              <a:t>V_p</a:t>
            </a:r>
            <a:r>
              <a:rPr lang="pt-PT" dirty="0"/>
              <a:t> toda a energia cinética inicial dos fotoeletrões é convertida em energia potencial elétrica; mesmo os eletrões que são emitidos com energia cinética </a:t>
            </a:r>
            <a:r>
              <a:rPr lang="pt-PT" dirty="0" err="1"/>
              <a:t>Emax,já</a:t>
            </a:r>
            <a:r>
              <a:rPr lang="pt-PT" dirty="0"/>
              <a:t> não são recolhidos, pois atingem o ânodo com velocidade nula. </a:t>
            </a:r>
          </a:p>
          <a:p>
            <a:endParaRPr lang="pt-PT" dirty="0"/>
          </a:p>
          <a:p>
            <a:pPr eaLnBrk="1" hangingPunct="1"/>
            <a:r>
              <a:rPr lang="pt-PT" dirty="0"/>
              <a:t>Sendo    </a:t>
            </a:r>
            <a:r>
              <a:rPr lang="pt-PT" dirty="0" err="1"/>
              <a:t>Ecmax</a:t>
            </a:r>
            <a:r>
              <a:rPr lang="pt-PT" dirty="0"/>
              <a:t>= e </a:t>
            </a:r>
            <a:r>
              <a:rPr lang="pt-PT" dirty="0" err="1"/>
              <a:t>Vp</a:t>
            </a:r>
            <a:r>
              <a:rPr lang="pt-PT" dirty="0"/>
              <a:t> podemos usar a medida de </a:t>
            </a:r>
            <a:r>
              <a:rPr lang="pt-PT" dirty="0" err="1"/>
              <a:t>Vp</a:t>
            </a:r>
            <a:r>
              <a:rPr lang="pt-PT" dirty="0"/>
              <a:t> como medida de </a:t>
            </a:r>
            <a:r>
              <a:rPr lang="pt-PT" dirty="0" err="1"/>
              <a:t>Ecmax</a:t>
            </a:r>
            <a:r>
              <a:rPr lang="pt-PT" dirty="0"/>
              <a:t>, pois basta multiplicar </a:t>
            </a:r>
            <a:r>
              <a:rPr lang="pt-PT" dirty="0" err="1"/>
              <a:t>Vp</a:t>
            </a:r>
            <a:r>
              <a:rPr lang="pt-PT" dirty="0"/>
              <a:t> pela carga do eletrão para obter </a:t>
            </a:r>
            <a:r>
              <a:rPr lang="pt-PT" dirty="0" err="1"/>
              <a:t>Ecmax</a:t>
            </a:r>
            <a:r>
              <a:rPr lang="pt-PT" dirty="0"/>
              <a:t>.</a:t>
            </a:r>
          </a:p>
          <a:p>
            <a:pPr eaLnBrk="1" hangingPunct="1"/>
            <a:endParaRPr lang="pt-PT" dirty="0"/>
          </a:p>
          <a:p>
            <a:pPr eaLnBrk="1" hangingPunct="1"/>
            <a:endParaRPr lang="pt-PT" dirty="0"/>
          </a:p>
          <a:p>
            <a:pPr eaLnBrk="1" hangingPunct="1"/>
            <a:endParaRPr lang="pt-PT" dirty="0"/>
          </a:p>
          <a:p>
            <a:pPr eaLnBrk="1" hangingPunct="1"/>
            <a:endParaRPr lang="pt-PT" dirty="0"/>
          </a:p>
        </p:txBody>
      </p:sp>
    </p:spTree>
    <p:extLst>
      <p:ext uri="{BB962C8B-B14F-4D97-AF65-F5344CB8AC3E}">
        <p14:creationId xmlns:p14="http://schemas.microsoft.com/office/powerpoint/2010/main" val="1486637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sz="3500">
                <a:solidFill>
                  <a:schemeClr val="tx1"/>
                </a:solidFill>
                <a:latin typeface="Verdana" pitchFamily="34" charset="0"/>
              </a:defRPr>
            </a:lvl1pPr>
            <a:lvl2pPr marL="804697" indent="-309499" eaLnBrk="0" hangingPunct="0">
              <a:defRPr sz="3500">
                <a:solidFill>
                  <a:schemeClr val="tx1"/>
                </a:solidFill>
                <a:latin typeface="Verdana" pitchFamily="34" charset="0"/>
              </a:defRPr>
            </a:lvl2pPr>
            <a:lvl3pPr marL="1237997" indent="-247600" eaLnBrk="0" hangingPunct="0">
              <a:defRPr sz="3500">
                <a:solidFill>
                  <a:schemeClr val="tx1"/>
                </a:solidFill>
                <a:latin typeface="Verdana" pitchFamily="34" charset="0"/>
              </a:defRPr>
            </a:lvl3pPr>
            <a:lvl4pPr marL="1733197" indent="-247600" eaLnBrk="0" hangingPunct="0">
              <a:defRPr sz="3500">
                <a:solidFill>
                  <a:schemeClr val="tx1"/>
                </a:solidFill>
                <a:latin typeface="Verdana" pitchFamily="34" charset="0"/>
              </a:defRPr>
            </a:lvl4pPr>
            <a:lvl5pPr marL="2228395" indent="-247600" eaLnBrk="0" hangingPunct="0">
              <a:defRPr sz="3500">
                <a:solidFill>
                  <a:schemeClr val="tx1"/>
                </a:solidFill>
                <a:latin typeface="Verdana" pitchFamily="34" charset="0"/>
              </a:defRPr>
            </a:lvl5pPr>
            <a:lvl6pPr marL="2723594" indent="-247600" algn="ctr" eaLnBrk="0" fontAlgn="base" hangingPunct="0">
              <a:spcBef>
                <a:spcPct val="0"/>
              </a:spcBef>
              <a:spcAft>
                <a:spcPct val="0"/>
              </a:spcAft>
              <a:defRPr sz="3500">
                <a:solidFill>
                  <a:schemeClr val="tx1"/>
                </a:solidFill>
                <a:latin typeface="Verdana" pitchFamily="34" charset="0"/>
              </a:defRPr>
            </a:lvl6pPr>
            <a:lvl7pPr marL="3218792" indent="-247600" algn="ctr" eaLnBrk="0" fontAlgn="base" hangingPunct="0">
              <a:spcBef>
                <a:spcPct val="0"/>
              </a:spcBef>
              <a:spcAft>
                <a:spcPct val="0"/>
              </a:spcAft>
              <a:defRPr sz="3500">
                <a:solidFill>
                  <a:schemeClr val="tx1"/>
                </a:solidFill>
                <a:latin typeface="Verdana" pitchFamily="34" charset="0"/>
              </a:defRPr>
            </a:lvl7pPr>
            <a:lvl8pPr marL="3713991" indent="-247600" algn="ctr" eaLnBrk="0" fontAlgn="base" hangingPunct="0">
              <a:spcBef>
                <a:spcPct val="0"/>
              </a:spcBef>
              <a:spcAft>
                <a:spcPct val="0"/>
              </a:spcAft>
              <a:defRPr sz="3500">
                <a:solidFill>
                  <a:schemeClr val="tx1"/>
                </a:solidFill>
                <a:latin typeface="Verdana" pitchFamily="34" charset="0"/>
              </a:defRPr>
            </a:lvl8pPr>
            <a:lvl9pPr marL="4209189" indent="-247600" algn="ctr" eaLnBrk="0" fontAlgn="base" hangingPunct="0">
              <a:spcBef>
                <a:spcPct val="0"/>
              </a:spcBef>
              <a:spcAft>
                <a:spcPct val="0"/>
              </a:spcAft>
              <a:defRPr sz="3500">
                <a:solidFill>
                  <a:schemeClr val="tx1"/>
                </a:solidFill>
                <a:latin typeface="Verdana" pitchFamily="34" charset="0"/>
              </a:defRPr>
            </a:lvl9pPr>
          </a:lstStyle>
          <a:p>
            <a:pPr eaLnBrk="1" hangingPunct="1"/>
            <a:fld id="{594E2E5C-11DE-41F4-96B5-4BF9B5F35341}" type="slidenum">
              <a:rPr lang="en-US" sz="1300">
                <a:latin typeface="Arial" charset="0"/>
              </a:rPr>
              <a:pPr eaLnBrk="1" hangingPunct="1"/>
              <a:t>6</a:t>
            </a:fld>
            <a:endParaRPr lang="en-US" sz="1300">
              <a:latin typeface="Arial" charset="0"/>
            </a:endParaRPr>
          </a:p>
        </p:txBody>
      </p:sp>
      <p:sp>
        <p:nvSpPr>
          <p:cNvPr id="13315" name="Rectangle 1031"/>
          <p:cNvSpPr txBox="1">
            <a:spLocks noGrp="1" noChangeArrowheads="1"/>
          </p:cNvSpPr>
          <p:nvPr/>
        </p:nvSpPr>
        <p:spPr bwMode="auto">
          <a:xfrm>
            <a:off x="4023671" y="9723948"/>
            <a:ext cx="3075630" cy="510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972" tIns="51486" rIns="102972" bIns="51486" anchor="b"/>
          <a:lstStyle>
            <a:lvl1pPr defTabSz="950913" eaLnBrk="0" hangingPunct="0">
              <a:defRPr sz="3200">
                <a:solidFill>
                  <a:schemeClr val="tx1"/>
                </a:solidFill>
                <a:latin typeface="Verdana" pitchFamily="34" charset="0"/>
              </a:defRPr>
            </a:lvl1pPr>
            <a:lvl2pPr marL="742950" indent="-285750" defTabSz="950913" eaLnBrk="0" hangingPunct="0">
              <a:defRPr sz="3200">
                <a:solidFill>
                  <a:schemeClr val="tx1"/>
                </a:solidFill>
                <a:latin typeface="Verdana" pitchFamily="34" charset="0"/>
              </a:defRPr>
            </a:lvl2pPr>
            <a:lvl3pPr marL="1143000" indent="-228600" defTabSz="950913" eaLnBrk="0" hangingPunct="0">
              <a:defRPr sz="3200">
                <a:solidFill>
                  <a:schemeClr val="tx1"/>
                </a:solidFill>
                <a:latin typeface="Verdana" pitchFamily="34" charset="0"/>
              </a:defRPr>
            </a:lvl3pPr>
            <a:lvl4pPr marL="1600200" indent="-228600" defTabSz="950913" eaLnBrk="0" hangingPunct="0">
              <a:defRPr sz="3200">
                <a:solidFill>
                  <a:schemeClr val="tx1"/>
                </a:solidFill>
                <a:latin typeface="Verdana" pitchFamily="34" charset="0"/>
              </a:defRPr>
            </a:lvl4pPr>
            <a:lvl5pPr marL="2057400" indent="-228600" defTabSz="950913" eaLnBrk="0" hangingPunct="0">
              <a:defRPr sz="3200">
                <a:solidFill>
                  <a:schemeClr val="tx1"/>
                </a:solidFill>
                <a:latin typeface="Verdana" pitchFamily="34" charset="0"/>
              </a:defRPr>
            </a:lvl5pPr>
            <a:lvl6pPr marL="2514600" indent="-228600" algn="ctr" defTabSz="950913" eaLnBrk="0" fontAlgn="base" hangingPunct="0">
              <a:spcBef>
                <a:spcPct val="0"/>
              </a:spcBef>
              <a:spcAft>
                <a:spcPct val="0"/>
              </a:spcAft>
              <a:defRPr sz="3200">
                <a:solidFill>
                  <a:schemeClr val="tx1"/>
                </a:solidFill>
                <a:latin typeface="Verdana" pitchFamily="34" charset="0"/>
              </a:defRPr>
            </a:lvl6pPr>
            <a:lvl7pPr marL="2971800" indent="-228600" algn="ctr" defTabSz="950913" eaLnBrk="0" fontAlgn="base" hangingPunct="0">
              <a:spcBef>
                <a:spcPct val="0"/>
              </a:spcBef>
              <a:spcAft>
                <a:spcPct val="0"/>
              </a:spcAft>
              <a:defRPr sz="3200">
                <a:solidFill>
                  <a:schemeClr val="tx1"/>
                </a:solidFill>
                <a:latin typeface="Verdana" pitchFamily="34" charset="0"/>
              </a:defRPr>
            </a:lvl7pPr>
            <a:lvl8pPr marL="3429000" indent="-228600" algn="ctr" defTabSz="950913" eaLnBrk="0" fontAlgn="base" hangingPunct="0">
              <a:spcBef>
                <a:spcPct val="0"/>
              </a:spcBef>
              <a:spcAft>
                <a:spcPct val="0"/>
              </a:spcAft>
              <a:defRPr sz="3200">
                <a:solidFill>
                  <a:schemeClr val="tx1"/>
                </a:solidFill>
                <a:latin typeface="Verdana" pitchFamily="34" charset="0"/>
              </a:defRPr>
            </a:lvl8pPr>
            <a:lvl9pPr marL="3886200" indent="-228600" algn="ctr" defTabSz="950913" eaLnBrk="0" fontAlgn="base" hangingPunct="0">
              <a:spcBef>
                <a:spcPct val="0"/>
              </a:spcBef>
              <a:spcAft>
                <a:spcPct val="0"/>
              </a:spcAft>
              <a:defRPr sz="3200">
                <a:solidFill>
                  <a:schemeClr val="tx1"/>
                </a:solidFill>
                <a:latin typeface="Verdana" pitchFamily="34" charset="0"/>
              </a:defRPr>
            </a:lvl9pPr>
          </a:lstStyle>
          <a:p>
            <a:pPr algn="r" eaLnBrk="1" hangingPunct="1"/>
            <a:fld id="{4EBD923C-670A-4952-8E0B-F8EFC60216FF}" type="slidenum">
              <a:rPr lang="en-US" sz="1300">
                <a:latin typeface="Arial" charset="0"/>
                <a:ea typeface="Osaka" charset="-128"/>
                <a:cs typeface="Arial" charset="0"/>
              </a:rPr>
              <a:pPr algn="r" eaLnBrk="1" hangingPunct="1"/>
              <a:t>6</a:t>
            </a:fld>
            <a:endParaRPr lang="en-US" sz="1300">
              <a:latin typeface="Arial" charset="0"/>
              <a:ea typeface="Osaka" charset="-128"/>
              <a:cs typeface="Arial" charset="0"/>
            </a:endParaRPr>
          </a:p>
        </p:txBody>
      </p:sp>
      <p:sp>
        <p:nvSpPr>
          <p:cNvPr id="13316" name="Rectangle 2"/>
          <p:cNvSpPr>
            <a:spLocks noGrp="1" noRot="1" noChangeAspect="1" noChangeArrowheads="1" noTextEdit="1"/>
          </p:cNvSpPr>
          <p:nvPr>
            <p:ph type="sldImg"/>
          </p:nvPr>
        </p:nvSpPr>
        <p:spPr>
          <a:xfrm>
            <a:off x="987425" y="763588"/>
            <a:ext cx="5124450" cy="3843337"/>
          </a:xfrm>
          <a:ln/>
        </p:spPr>
      </p:sp>
      <p:sp>
        <p:nvSpPr>
          <p:cNvPr id="13317" name="Rectangle 3"/>
          <p:cNvSpPr>
            <a:spLocks noGrp="1" noChangeArrowheads="1"/>
          </p:cNvSpPr>
          <p:nvPr>
            <p:ph type="body" idx="1"/>
          </p:nvPr>
        </p:nvSpPr>
        <p:spPr>
          <a:xfrm>
            <a:off x="946350" y="4861155"/>
            <a:ext cx="5206604" cy="4607458"/>
          </a:xfrm>
          <a:noFill/>
        </p:spPr>
        <p:txBody>
          <a:bodyPr lIns="102972" tIns="51486" rIns="102972" bIns="51486"/>
          <a:lstStyle/>
          <a:p>
            <a:r>
              <a:rPr lang="pt-PT" dirty="0"/>
              <a:t>A energia mínima necessária para arrancar um eletrão ao material chama-se função trabalho e é representada com a letra grega </a:t>
            </a:r>
            <a:r>
              <a:rPr lang="pt-PT" dirty="0" err="1"/>
              <a:t>phi</a:t>
            </a:r>
            <a:r>
              <a:rPr lang="pt-PT" dirty="0"/>
              <a:t>. É uma caraterística do material em causa, não depende da energia da luz incidente.</a:t>
            </a:r>
          </a:p>
          <a:p>
            <a:endParaRPr lang="pt-PT" dirty="0"/>
          </a:p>
          <a:p>
            <a:r>
              <a:rPr lang="pt-PT" dirty="0"/>
              <a:t>O princípio de conservação de energia diz-nos que a energia da luz incidente será gasta para arrancar o eletrão e o que sobre surge na forma de energia cinética do eletrão. </a:t>
            </a:r>
          </a:p>
          <a:p>
            <a:r>
              <a:rPr lang="pt-PT" dirty="0"/>
              <a:t>Nos casos em que a energia de ligação é </a:t>
            </a:r>
            <a:r>
              <a:rPr lang="pt-PT" dirty="0" err="1"/>
              <a:t>phi</a:t>
            </a:r>
            <a:r>
              <a:rPr lang="pt-PT" dirty="0"/>
              <a:t> temos</a:t>
            </a:r>
          </a:p>
          <a:p>
            <a:endParaRPr lang="pt-PT" dirty="0"/>
          </a:p>
          <a:p>
            <a:r>
              <a:rPr lang="pt-PT" dirty="0"/>
              <a:t>E_{luz incidente} = </a:t>
            </a:r>
            <a:r>
              <a:rPr lang="pt-PT" dirty="0" err="1"/>
              <a:t>Ec</a:t>
            </a:r>
            <a:r>
              <a:rPr lang="pt-PT" dirty="0"/>
              <a:t>_{</a:t>
            </a:r>
            <a:r>
              <a:rPr lang="pt-PT" dirty="0" err="1"/>
              <a:t>max</a:t>
            </a:r>
            <a:r>
              <a:rPr lang="pt-PT" dirty="0"/>
              <a:t>} + \</a:t>
            </a:r>
            <a:r>
              <a:rPr lang="pt-PT" dirty="0" err="1"/>
              <a:t>phi</a:t>
            </a:r>
            <a:endParaRPr lang="pt-PT" dirty="0"/>
          </a:p>
          <a:p>
            <a:endParaRPr lang="pt-PT" dirty="0"/>
          </a:p>
          <a:p>
            <a:r>
              <a:rPr lang="pt-PT" dirty="0"/>
              <a:t>De acordo com a teoria ondulatória da luz, a energia transportada pela onda é proporcional à intensidade da luz e independente da sua frequência. Se \</a:t>
            </a:r>
            <a:r>
              <a:rPr lang="pt-PT" dirty="0" err="1"/>
              <a:t>phi</a:t>
            </a:r>
            <a:r>
              <a:rPr lang="pt-PT" dirty="0"/>
              <a:t> é uma característica do material, a conservação de energia faz-nos prever que </a:t>
            </a:r>
            <a:r>
              <a:rPr lang="pt-PT" dirty="0" err="1"/>
              <a:t>Ec</a:t>
            </a:r>
            <a:r>
              <a:rPr lang="pt-PT" dirty="0"/>
              <a:t>_{</a:t>
            </a:r>
            <a:r>
              <a:rPr lang="pt-PT" dirty="0" err="1"/>
              <a:t>max</a:t>
            </a:r>
            <a:r>
              <a:rPr lang="pt-PT" dirty="0"/>
              <a:t>}  tenha o mesmo comportamento de E_{luz incidente} , ou seja, esperamos que </a:t>
            </a:r>
            <a:r>
              <a:rPr lang="pt-PT" dirty="0" err="1"/>
              <a:t>Ec</a:t>
            </a:r>
            <a:r>
              <a:rPr lang="pt-PT" dirty="0"/>
              <a:t>_{</a:t>
            </a:r>
            <a:r>
              <a:rPr lang="pt-PT" dirty="0" err="1"/>
              <a:t>max</a:t>
            </a:r>
            <a:r>
              <a:rPr lang="pt-PT" dirty="0"/>
              <a:t>} seja proporcional à intensidade da luz e independente da sua frequência. </a:t>
            </a:r>
          </a:p>
          <a:p>
            <a:pPr eaLnBrk="1" hangingPunct="1"/>
            <a:endParaRPr lang="pt-PT" dirty="0"/>
          </a:p>
        </p:txBody>
      </p:sp>
    </p:spTree>
    <p:extLst>
      <p:ext uri="{BB962C8B-B14F-4D97-AF65-F5344CB8AC3E}">
        <p14:creationId xmlns:p14="http://schemas.microsoft.com/office/powerpoint/2010/main" val="179858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Assim,  a teoria clássica faz-nos esperar que</a:t>
            </a:r>
          </a:p>
          <a:p>
            <a:r>
              <a:rPr lang="pt-PT" dirty="0"/>
              <a:t>1. A emissão de fotoeletrões dependa da intensidade da luz I mas não sua frequência .</a:t>
            </a:r>
          </a:p>
          <a:p>
            <a:r>
              <a:rPr lang="pt-PT" dirty="0"/>
              <a:t>2. Mais concretamente, esperamos que um aumento da intensidade da luz origine um aumento energia cinética máxima, enquanto que uma variação de frequência não deveria provocar qualquer efeito.</a:t>
            </a:r>
          </a:p>
          <a:p>
            <a:r>
              <a:rPr lang="pt-PT" dirty="0"/>
              <a:t>3.Finalmente esperamos que haja um intervalo de tempo mensurável entre o início da incidência da luz e a emissão dos primeiros eletrões; esse tempo seria o necessário para que a energia transportada pela frente da onda eletromagnética se distribua pela área efetiva onde se move um eletrão.</a:t>
            </a:r>
          </a:p>
          <a:p>
            <a:endParaRPr lang="pt-PT" dirty="0"/>
          </a:p>
          <a:p>
            <a:r>
              <a:rPr lang="pt-PT" dirty="0"/>
              <a:t>Os resultados experimentais estão em flagrante contradição com as previsões clássicas. De facto, verifica-se que</a:t>
            </a:r>
          </a:p>
          <a:p>
            <a:endParaRPr lang="pt-PT" dirty="0"/>
          </a:p>
          <a:p>
            <a:r>
              <a:rPr lang="pt-PT" dirty="0"/>
              <a:t>1. A energia cinética máxima é independente da intensidade da luz incidente.</a:t>
            </a:r>
          </a:p>
          <a:p>
            <a:r>
              <a:rPr lang="pt-PT" dirty="0"/>
              <a:t>2. A energia cinética máxima  aumenta com a frequência da luz e há uma frequência mínima abaixo da qual não há efeito fotoelétrico. Essa frequência mínima depende do material.</a:t>
            </a:r>
          </a:p>
          <a:p>
            <a:r>
              <a:rPr lang="pt-PT" dirty="0"/>
              <a:t>3.A emissão de fotoeletrões é instantânea, ou seja, não há qualquer atraso mensurável na emissão.</a:t>
            </a:r>
          </a:p>
          <a:p>
            <a:endParaRPr lang="pt-PT" dirty="0"/>
          </a:p>
        </p:txBody>
      </p:sp>
      <p:sp>
        <p:nvSpPr>
          <p:cNvPr id="4" name="Marcador de Posição do Número do Diapositivo 3"/>
          <p:cNvSpPr>
            <a:spLocks noGrp="1"/>
          </p:cNvSpPr>
          <p:nvPr>
            <p:ph type="sldNum" sz="quarter" idx="5"/>
          </p:nvPr>
        </p:nvSpPr>
        <p:spPr/>
        <p:txBody>
          <a:bodyPr/>
          <a:lstStyle/>
          <a:p>
            <a:fld id="{8F3A54A8-AA4E-456A-BC1F-F075D17740B5}" type="slidenum">
              <a:rPr lang="pt-PT" smtClean="0"/>
              <a:pPr/>
              <a:t>7</a:t>
            </a:fld>
            <a:endParaRPr lang="pt-PT"/>
          </a:p>
        </p:txBody>
      </p:sp>
    </p:spTree>
    <p:extLst>
      <p:ext uri="{BB962C8B-B14F-4D97-AF65-F5344CB8AC3E}">
        <p14:creationId xmlns:p14="http://schemas.microsoft.com/office/powerpoint/2010/main" val="276445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sz="3500">
                <a:solidFill>
                  <a:schemeClr val="tx1"/>
                </a:solidFill>
                <a:latin typeface="Verdana" pitchFamily="34" charset="0"/>
              </a:defRPr>
            </a:lvl1pPr>
            <a:lvl2pPr marL="804697" indent="-309499" eaLnBrk="0" hangingPunct="0">
              <a:defRPr sz="3500">
                <a:solidFill>
                  <a:schemeClr val="tx1"/>
                </a:solidFill>
                <a:latin typeface="Verdana" pitchFamily="34" charset="0"/>
              </a:defRPr>
            </a:lvl2pPr>
            <a:lvl3pPr marL="1237997" indent="-247600" eaLnBrk="0" hangingPunct="0">
              <a:defRPr sz="3500">
                <a:solidFill>
                  <a:schemeClr val="tx1"/>
                </a:solidFill>
                <a:latin typeface="Verdana" pitchFamily="34" charset="0"/>
              </a:defRPr>
            </a:lvl3pPr>
            <a:lvl4pPr marL="1733197" indent="-247600" eaLnBrk="0" hangingPunct="0">
              <a:defRPr sz="3500">
                <a:solidFill>
                  <a:schemeClr val="tx1"/>
                </a:solidFill>
                <a:latin typeface="Verdana" pitchFamily="34" charset="0"/>
              </a:defRPr>
            </a:lvl4pPr>
            <a:lvl5pPr marL="2228395" indent="-247600" eaLnBrk="0" hangingPunct="0">
              <a:defRPr sz="3500">
                <a:solidFill>
                  <a:schemeClr val="tx1"/>
                </a:solidFill>
                <a:latin typeface="Verdana" pitchFamily="34" charset="0"/>
              </a:defRPr>
            </a:lvl5pPr>
            <a:lvl6pPr marL="2723594" indent="-247600" algn="ctr" eaLnBrk="0" fontAlgn="base" hangingPunct="0">
              <a:spcBef>
                <a:spcPct val="0"/>
              </a:spcBef>
              <a:spcAft>
                <a:spcPct val="0"/>
              </a:spcAft>
              <a:defRPr sz="3500">
                <a:solidFill>
                  <a:schemeClr val="tx1"/>
                </a:solidFill>
                <a:latin typeface="Verdana" pitchFamily="34" charset="0"/>
              </a:defRPr>
            </a:lvl6pPr>
            <a:lvl7pPr marL="3218792" indent="-247600" algn="ctr" eaLnBrk="0" fontAlgn="base" hangingPunct="0">
              <a:spcBef>
                <a:spcPct val="0"/>
              </a:spcBef>
              <a:spcAft>
                <a:spcPct val="0"/>
              </a:spcAft>
              <a:defRPr sz="3500">
                <a:solidFill>
                  <a:schemeClr val="tx1"/>
                </a:solidFill>
                <a:latin typeface="Verdana" pitchFamily="34" charset="0"/>
              </a:defRPr>
            </a:lvl7pPr>
            <a:lvl8pPr marL="3713991" indent="-247600" algn="ctr" eaLnBrk="0" fontAlgn="base" hangingPunct="0">
              <a:spcBef>
                <a:spcPct val="0"/>
              </a:spcBef>
              <a:spcAft>
                <a:spcPct val="0"/>
              </a:spcAft>
              <a:defRPr sz="3500">
                <a:solidFill>
                  <a:schemeClr val="tx1"/>
                </a:solidFill>
                <a:latin typeface="Verdana" pitchFamily="34" charset="0"/>
              </a:defRPr>
            </a:lvl8pPr>
            <a:lvl9pPr marL="4209189" indent="-247600" algn="ctr" eaLnBrk="0" fontAlgn="base" hangingPunct="0">
              <a:spcBef>
                <a:spcPct val="0"/>
              </a:spcBef>
              <a:spcAft>
                <a:spcPct val="0"/>
              </a:spcAft>
              <a:defRPr sz="3500">
                <a:solidFill>
                  <a:schemeClr val="tx1"/>
                </a:solidFill>
                <a:latin typeface="Verdana" pitchFamily="34" charset="0"/>
              </a:defRPr>
            </a:lvl9pPr>
          </a:lstStyle>
          <a:p>
            <a:pPr eaLnBrk="1" hangingPunct="1"/>
            <a:fld id="{17375537-A0B6-4A7B-8341-769290DBC2CF}" type="slidenum">
              <a:rPr lang="en-US" sz="1300">
                <a:latin typeface="Arial" charset="0"/>
              </a:rPr>
              <a:pPr eaLnBrk="1" hangingPunct="1"/>
              <a:t>8</a:t>
            </a:fld>
            <a:endParaRPr lang="en-US" sz="1300">
              <a:latin typeface="Arial" charset="0"/>
            </a:endParaRPr>
          </a:p>
        </p:txBody>
      </p:sp>
      <p:sp>
        <p:nvSpPr>
          <p:cNvPr id="14339" name="Rectangle 1031"/>
          <p:cNvSpPr txBox="1">
            <a:spLocks noGrp="1" noChangeArrowheads="1"/>
          </p:cNvSpPr>
          <p:nvPr/>
        </p:nvSpPr>
        <p:spPr bwMode="auto">
          <a:xfrm>
            <a:off x="4023671" y="9723948"/>
            <a:ext cx="3075630" cy="510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972" tIns="51486" rIns="102972" bIns="51486" anchor="b"/>
          <a:lstStyle>
            <a:lvl1pPr defTabSz="950913" eaLnBrk="0" hangingPunct="0">
              <a:defRPr sz="3200">
                <a:solidFill>
                  <a:schemeClr val="tx1"/>
                </a:solidFill>
                <a:latin typeface="Verdana" pitchFamily="34" charset="0"/>
              </a:defRPr>
            </a:lvl1pPr>
            <a:lvl2pPr marL="742950" indent="-285750" defTabSz="950913" eaLnBrk="0" hangingPunct="0">
              <a:defRPr sz="3200">
                <a:solidFill>
                  <a:schemeClr val="tx1"/>
                </a:solidFill>
                <a:latin typeface="Verdana" pitchFamily="34" charset="0"/>
              </a:defRPr>
            </a:lvl2pPr>
            <a:lvl3pPr marL="1143000" indent="-228600" defTabSz="950913" eaLnBrk="0" hangingPunct="0">
              <a:defRPr sz="3200">
                <a:solidFill>
                  <a:schemeClr val="tx1"/>
                </a:solidFill>
                <a:latin typeface="Verdana" pitchFamily="34" charset="0"/>
              </a:defRPr>
            </a:lvl3pPr>
            <a:lvl4pPr marL="1600200" indent="-228600" defTabSz="950913" eaLnBrk="0" hangingPunct="0">
              <a:defRPr sz="3200">
                <a:solidFill>
                  <a:schemeClr val="tx1"/>
                </a:solidFill>
                <a:latin typeface="Verdana" pitchFamily="34" charset="0"/>
              </a:defRPr>
            </a:lvl4pPr>
            <a:lvl5pPr marL="2057400" indent="-228600" defTabSz="950913" eaLnBrk="0" hangingPunct="0">
              <a:defRPr sz="3200">
                <a:solidFill>
                  <a:schemeClr val="tx1"/>
                </a:solidFill>
                <a:latin typeface="Verdana" pitchFamily="34" charset="0"/>
              </a:defRPr>
            </a:lvl5pPr>
            <a:lvl6pPr marL="2514600" indent="-228600" algn="ctr" defTabSz="950913" eaLnBrk="0" fontAlgn="base" hangingPunct="0">
              <a:spcBef>
                <a:spcPct val="0"/>
              </a:spcBef>
              <a:spcAft>
                <a:spcPct val="0"/>
              </a:spcAft>
              <a:defRPr sz="3200">
                <a:solidFill>
                  <a:schemeClr val="tx1"/>
                </a:solidFill>
                <a:latin typeface="Verdana" pitchFamily="34" charset="0"/>
              </a:defRPr>
            </a:lvl6pPr>
            <a:lvl7pPr marL="2971800" indent="-228600" algn="ctr" defTabSz="950913" eaLnBrk="0" fontAlgn="base" hangingPunct="0">
              <a:spcBef>
                <a:spcPct val="0"/>
              </a:spcBef>
              <a:spcAft>
                <a:spcPct val="0"/>
              </a:spcAft>
              <a:defRPr sz="3200">
                <a:solidFill>
                  <a:schemeClr val="tx1"/>
                </a:solidFill>
                <a:latin typeface="Verdana" pitchFamily="34" charset="0"/>
              </a:defRPr>
            </a:lvl7pPr>
            <a:lvl8pPr marL="3429000" indent="-228600" algn="ctr" defTabSz="950913" eaLnBrk="0" fontAlgn="base" hangingPunct="0">
              <a:spcBef>
                <a:spcPct val="0"/>
              </a:spcBef>
              <a:spcAft>
                <a:spcPct val="0"/>
              </a:spcAft>
              <a:defRPr sz="3200">
                <a:solidFill>
                  <a:schemeClr val="tx1"/>
                </a:solidFill>
                <a:latin typeface="Verdana" pitchFamily="34" charset="0"/>
              </a:defRPr>
            </a:lvl8pPr>
            <a:lvl9pPr marL="3886200" indent="-228600" algn="ctr" defTabSz="950913" eaLnBrk="0" fontAlgn="base" hangingPunct="0">
              <a:spcBef>
                <a:spcPct val="0"/>
              </a:spcBef>
              <a:spcAft>
                <a:spcPct val="0"/>
              </a:spcAft>
              <a:defRPr sz="3200">
                <a:solidFill>
                  <a:schemeClr val="tx1"/>
                </a:solidFill>
                <a:latin typeface="Verdana" pitchFamily="34" charset="0"/>
              </a:defRPr>
            </a:lvl9pPr>
          </a:lstStyle>
          <a:p>
            <a:pPr algn="r" eaLnBrk="1" hangingPunct="1"/>
            <a:fld id="{4D3593D9-4028-4516-B928-BC0F85D4892D}" type="slidenum">
              <a:rPr lang="en-US" sz="1300">
                <a:latin typeface="Arial" charset="0"/>
                <a:ea typeface="Osaka" charset="-128"/>
                <a:cs typeface="Arial" charset="0"/>
              </a:rPr>
              <a:pPr algn="r" eaLnBrk="1" hangingPunct="1"/>
              <a:t>8</a:t>
            </a:fld>
            <a:endParaRPr lang="en-US" sz="1300">
              <a:latin typeface="Arial" charset="0"/>
              <a:ea typeface="Osaka" charset="-128"/>
              <a:cs typeface="Arial" charset="0"/>
            </a:endParaRPr>
          </a:p>
        </p:txBody>
      </p:sp>
      <p:sp>
        <p:nvSpPr>
          <p:cNvPr id="14340" name="Rectangle 2"/>
          <p:cNvSpPr>
            <a:spLocks noGrp="1" noRot="1" noChangeAspect="1" noChangeArrowheads="1" noTextEdit="1"/>
          </p:cNvSpPr>
          <p:nvPr>
            <p:ph type="sldImg"/>
          </p:nvPr>
        </p:nvSpPr>
        <p:spPr>
          <a:xfrm>
            <a:off x="987425" y="763588"/>
            <a:ext cx="5124450" cy="3843337"/>
          </a:xfrm>
          <a:ln/>
        </p:spPr>
      </p:sp>
      <p:sp>
        <p:nvSpPr>
          <p:cNvPr id="14341" name="Rectangle 3"/>
          <p:cNvSpPr>
            <a:spLocks noGrp="1" noChangeArrowheads="1"/>
          </p:cNvSpPr>
          <p:nvPr>
            <p:ph type="body" idx="1"/>
          </p:nvPr>
        </p:nvSpPr>
        <p:spPr>
          <a:xfrm>
            <a:off x="946350" y="4861155"/>
            <a:ext cx="5771652" cy="4607458"/>
          </a:xfrm>
          <a:noFill/>
        </p:spPr>
        <p:txBody>
          <a:bodyPr lIns="102972" tIns="51486" rIns="102972" bIns="51486">
            <a:normAutofit/>
          </a:bodyPr>
          <a:lstStyle/>
          <a:p>
            <a:r>
              <a:rPr lang="pt-PT" dirty="0"/>
              <a:t>A descrição clássica de uma onda eletromagnética trata a energia da radiação como uma grandeza contínua. </a:t>
            </a:r>
          </a:p>
          <a:p>
            <a:r>
              <a:rPr lang="pt-PT" dirty="0"/>
              <a:t>Vimos na aula anterior que em 1900, </a:t>
            </a:r>
            <a:r>
              <a:rPr lang="pt-PT" dirty="0" err="1"/>
              <a:t>Planck</a:t>
            </a:r>
            <a:r>
              <a:rPr lang="pt-PT" dirty="0"/>
              <a:t> mostrou que a forma da curva de radiação térmica de um corpo negro pode ser explicada se admitirmos que a energia da radiação eletromagnética está quantificada e que o quantum de radiação deve ter  uma energia proporcional à frequência f da radiação : </a:t>
            </a:r>
          </a:p>
          <a:p>
            <a:endParaRPr lang="pt-PT" dirty="0"/>
          </a:p>
          <a:p>
            <a:r>
              <a:rPr lang="pt-PT" dirty="0"/>
              <a:t>                              E=h f , onde f é a frequência e h é uma constante de proporcionalidade que ficou conhecida como constante de </a:t>
            </a:r>
            <a:r>
              <a:rPr lang="pt-PT" dirty="0" err="1"/>
              <a:t>Planck</a:t>
            </a:r>
            <a:r>
              <a:rPr lang="pt-PT" dirty="0"/>
              <a:t>.</a:t>
            </a:r>
          </a:p>
          <a:p>
            <a:endParaRPr lang="pt-PT" dirty="0"/>
          </a:p>
          <a:p>
            <a:r>
              <a:rPr lang="pt-PT" dirty="0"/>
              <a:t>(Note-se que a frequência tanto pode ser designada por f como pela letra grega  </a:t>
            </a:r>
            <a:r>
              <a:rPr lang="pt-PT" dirty="0" err="1"/>
              <a:t>niu</a:t>
            </a:r>
            <a:r>
              <a:rPr lang="pt-PT" dirty="0"/>
              <a:t>.)</a:t>
            </a:r>
          </a:p>
          <a:p>
            <a:endParaRPr lang="pt-PT" dirty="0"/>
          </a:p>
          <a:p>
            <a:r>
              <a:rPr lang="pt-PT" dirty="0"/>
              <a:t>No caso da radiação térmica não havia, contudo,  uma evidência experimental direta da existência do quantum, era apenas uma hipótese colocada por </a:t>
            </a:r>
            <a:r>
              <a:rPr lang="pt-PT" dirty="0" err="1"/>
              <a:t>Planck</a:t>
            </a:r>
            <a:r>
              <a:rPr lang="pt-PT" dirty="0"/>
              <a:t>, que ele admitia que fosse válida apenas para os osciladores numa caixa. </a:t>
            </a:r>
          </a:p>
          <a:p>
            <a:endParaRPr lang="pt-PT" dirty="0"/>
          </a:p>
          <a:p>
            <a:r>
              <a:rPr lang="pt-PT" dirty="0"/>
              <a:t>Em 1905, Einstein baseou-se na teoria proposta por </a:t>
            </a:r>
            <a:r>
              <a:rPr lang="pt-PT" dirty="0" err="1"/>
              <a:t>Planck</a:t>
            </a:r>
            <a:r>
              <a:rPr lang="pt-PT" dirty="0"/>
              <a:t> para apresentar uma explicação do efeito fotoelétrico que permitia compreender os resultados experimentais. </a:t>
            </a:r>
          </a:p>
          <a:p>
            <a:endParaRPr lang="pt-PT" dirty="0"/>
          </a:p>
          <a:p>
            <a:r>
              <a:rPr lang="pt-PT" dirty="0"/>
              <a:t>A  grandeza </a:t>
            </a:r>
            <a:r>
              <a:rPr lang="pt-PT" dirty="0" err="1"/>
              <a:t>E_luz</a:t>
            </a:r>
            <a:r>
              <a:rPr lang="pt-PT" dirty="0"/>
              <a:t> que surge na equação </a:t>
            </a:r>
            <a:r>
              <a:rPr lang="pt-PT" dirty="0" err="1"/>
              <a:t>E_luz</a:t>
            </a:r>
            <a:r>
              <a:rPr lang="pt-PT" dirty="0"/>
              <a:t> = </a:t>
            </a:r>
            <a:r>
              <a:rPr lang="pt-PT" dirty="0" err="1"/>
              <a:t>Ecmax</a:t>
            </a:r>
            <a:r>
              <a:rPr lang="pt-PT" dirty="0"/>
              <a:t>+ \</a:t>
            </a:r>
            <a:r>
              <a:rPr lang="pt-PT" dirty="0" err="1"/>
              <a:t>phi</a:t>
            </a:r>
            <a:r>
              <a:rPr lang="pt-PT" dirty="0"/>
              <a:t> não é a variável contínua da descrição clássica, é a energia de um quantum de luz.</a:t>
            </a:r>
          </a:p>
          <a:p>
            <a:r>
              <a:rPr lang="pt-PT" dirty="0"/>
              <a:t>Ou seja,  </a:t>
            </a:r>
            <a:r>
              <a:rPr lang="pt-PT" b="1" dirty="0"/>
              <a:t>a emissão de um eletrão é causada por um quantum de luz</a:t>
            </a:r>
            <a:endParaRPr lang="pt-PT" dirty="0"/>
          </a:p>
        </p:txBody>
      </p:sp>
    </p:spTree>
    <p:extLst>
      <p:ext uri="{BB962C8B-B14F-4D97-AF65-F5344CB8AC3E}">
        <p14:creationId xmlns:p14="http://schemas.microsoft.com/office/powerpoint/2010/main" val="3703431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a:xfrm>
            <a:off x="525314" y="4861442"/>
            <a:ext cx="6336703" cy="4288312"/>
          </a:xfrm>
        </p:spPr>
        <p:txBody>
          <a:bodyPr>
            <a:normAutofit lnSpcReduction="10000"/>
          </a:bodyPr>
          <a:lstStyle/>
          <a:p>
            <a:r>
              <a:rPr lang="pt-PT" dirty="0"/>
              <a:t>Nesta interpretação, a energia da onda não é a energia da frente de onda; é a energia de um quantum, como se se tratasse de partículas , que foram designadas de fotões : A energia da partícula fotão é E_{fotão }= h f.</a:t>
            </a:r>
          </a:p>
          <a:p>
            <a:endParaRPr lang="pt-PT" dirty="0"/>
          </a:p>
          <a:p>
            <a:r>
              <a:rPr lang="pt-PT" dirty="0"/>
              <a:t>Assim,  o efeito fotoelétrico é descrito  como se se tratasse da interação entre duas partículas: </a:t>
            </a:r>
          </a:p>
          <a:p>
            <a:r>
              <a:rPr lang="pt-PT" dirty="0"/>
              <a:t>                           </a:t>
            </a:r>
            <a:r>
              <a:rPr lang="pt-PT" b="1" dirty="0"/>
              <a:t>um</a:t>
            </a:r>
            <a:r>
              <a:rPr lang="pt-PT" dirty="0"/>
              <a:t> fotão arranca </a:t>
            </a:r>
            <a:r>
              <a:rPr lang="pt-PT" b="1" dirty="0"/>
              <a:t>um</a:t>
            </a:r>
            <a:r>
              <a:rPr lang="pt-PT" dirty="0"/>
              <a:t> eletrão do material</a:t>
            </a:r>
          </a:p>
          <a:p>
            <a:endParaRPr lang="pt-PT" dirty="0"/>
          </a:p>
          <a:p>
            <a:r>
              <a:rPr lang="pt-PT" dirty="0"/>
              <a:t>E esta interação está expressa na equação   </a:t>
            </a:r>
            <a:r>
              <a:rPr lang="pt-PT" dirty="0" err="1"/>
              <a:t>E_fotao</a:t>
            </a:r>
            <a:r>
              <a:rPr lang="pt-PT" dirty="0"/>
              <a:t>= </a:t>
            </a:r>
            <a:r>
              <a:rPr lang="pt-PT" dirty="0" err="1"/>
              <a:t>Ec_max</a:t>
            </a:r>
            <a:r>
              <a:rPr lang="pt-PT" dirty="0"/>
              <a:t> + \</a:t>
            </a:r>
            <a:r>
              <a:rPr lang="pt-PT" dirty="0" err="1"/>
              <a:t>phi</a:t>
            </a:r>
            <a:endParaRPr lang="pt-PT" dirty="0"/>
          </a:p>
          <a:p>
            <a:endParaRPr lang="pt-PT" dirty="0"/>
          </a:p>
          <a:p>
            <a:r>
              <a:rPr lang="pt-PT" dirty="0"/>
              <a:t>-Esta descrição permite explicar a existência de uma frequência limite para ocorrer o efeito :  se a energia de um fotão é menor que a energia mínima para arrancar o eletrão não há efeito . </a:t>
            </a:r>
          </a:p>
          <a:p>
            <a:r>
              <a:rPr lang="pt-PT" dirty="0"/>
              <a:t>A frequência mínima é  tal que </a:t>
            </a:r>
            <a:r>
              <a:rPr lang="pt-PT" dirty="0" err="1"/>
              <a:t>hf</a:t>
            </a:r>
            <a:r>
              <a:rPr lang="pt-PT" dirty="0"/>
              <a:t>_{min}=\</a:t>
            </a:r>
            <a:r>
              <a:rPr lang="pt-PT" dirty="0" err="1"/>
              <a:t>phi</a:t>
            </a:r>
            <a:r>
              <a:rPr lang="pt-PT" dirty="0"/>
              <a:t>.</a:t>
            </a:r>
          </a:p>
          <a:p>
            <a:endParaRPr lang="pt-PT" dirty="0"/>
          </a:p>
          <a:p>
            <a:pPr marL="171436" indent="-171436">
              <a:buFontTx/>
              <a:buChar char="-"/>
            </a:pPr>
            <a:r>
              <a:rPr lang="pt-PT" dirty="0"/>
              <a:t>Também explica porque a emissão é instantânea : a energia da frente de onda não tem de se distribuir pela área do átomo, o fotão é absorvido instantaneamente</a:t>
            </a:r>
          </a:p>
          <a:p>
            <a:pPr marL="171436" indent="-171436">
              <a:buFontTx/>
              <a:buChar char="-"/>
            </a:pPr>
            <a:endParaRPr lang="pt-PT" dirty="0"/>
          </a:p>
          <a:p>
            <a:pPr marL="171436" indent="-171436">
              <a:buFontTx/>
              <a:buChar char="-"/>
            </a:pPr>
            <a:r>
              <a:rPr lang="pt-PT" dirty="0"/>
              <a:t>Uma vez que a energia cinética do eletrão é a energia que sobra da energia do fotão depois de este arrancar o eletrão, temos que</a:t>
            </a:r>
          </a:p>
          <a:p>
            <a:pPr marL="171436" indent="-171436">
              <a:buFontTx/>
              <a:buChar char="-"/>
            </a:pPr>
            <a:r>
              <a:rPr lang="pt-PT" dirty="0" err="1"/>
              <a:t>Ec_max</a:t>
            </a:r>
            <a:r>
              <a:rPr lang="pt-PT" dirty="0"/>
              <a:t> =</a:t>
            </a:r>
            <a:r>
              <a:rPr lang="pt-PT" dirty="0" err="1"/>
              <a:t>hf</a:t>
            </a:r>
            <a:r>
              <a:rPr lang="pt-PT" dirty="0"/>
              <a:t> - \</a:t>
            </a:r>
            <a:r>
              <a:rPr lang="pt-PT" dirty="0" err="1"/>
              <a:t>phi</a:t>
            </a:r>
            <a:r>
              <a:rPr lang="pt-PT" dirty="0"/>
              <a:t> , ou seja, esperamos que </a:t>
            </a:r>
            <a:r>
              <a:rPr lang="pt-PT" dirty="0" err="1"/>
              <a:t>Ec_max</a:t>
            </a:r>
            <a:r>
              <a:rPr lang="pt-PT" dirty="0"/>
              <a:t> dependa da frequência mas não da intensidade da luz, tal como se observa experimentalmente.</a:t>
            </a:r>
          </a:p>
          <a:p>
            <a:pPr marL="171436" indent="-171436">
              <a:buFontTx/>
              <a:buChar char="-"/>
            </a:pPr>
            <a:endParaRPr lang="pt-PT" dirty="0"/>
          </a:p>
          <a:p>
            <a:pPr marL="171436" indent="-171436">
              <a:buFontTx/>
              <a:buChar char="-"/>
            </a:pPr>
            <a:r>
              <a:rPr lang="pt-PT" dirty="0"/>
              <a:t>Note-se que a intensidade da Luz é a potência por unidade de  área , I=P/A; nesta interpretação do efeito fotoelétrico, a potência é o produto da energia de cada fotão pelo número de fotões por unidade de tempo P=E_{fotão} n/t . Assim,  aumentar a intensidade faz aumentar o número de fotoeletrões produzidos, mas não a energia de cada fotão.</a:t>
            </a:r>
          </a:p>
        </p:txBody>
      </p:sp>
      <p:sp>
        <p:nvSpPr>
          <p:cNvPr id="4" name="Marcador de Posição do Número do Diapositivo 3"/>
          <p:cNvSpPr>
            <a:spLocks noGrp="1"/>
          </p:cNvSpPr>
          <p:nvPr>
            <p:ph type="sldNum" sz="quarter" idx="5"/>
          </p:nvPr>
        </p:nvSpPr>
        <p:spPr/>
        <p:txBody>
          <a:bodyPr/>
          <a:lstStyle/>
          <a:p>
            <a:fld id="{8F3A54A8-AA4E-456A-BC1F-F075D17740B5}" type="slidenum">
              <a:rPr lang="pt-PT" smtClean="0"/>
              <a:pPr/>
              <a:t>9</a:t>
            </a:fld>
            <a:endParaRPr lang="pt-PT"/>
          </a:p>
        </p:txBody>
      </p:sp>
    </p:spTree>
    <p:extLst>
      <p:ext uri="{BB962C8B-B14F-4D97-AF65-F5344CB8AC3E}">
        <p14:creationId xmlns:p14="http://schemas.microsoft.com/office/powerpoint/2010/main" val="2274321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pt-P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pt-PT"/>
          </a:p>
        </p:txBody>
      </p:sp>
      <p:sp>
        <p:nvSpPr>
          <p:cNvPr id="4" name="Date Placeholder 3"/>
          <p:cNvSpPr>
            <a:spLocks noGrp="1"/>
          </p:cNvSpPr>
          <p:nvPr>
            <p:ph type="dt" sz="half" idx="10"/>
          </p:nvPr>
        </p:nvSpPr>
        <p:spPr/>
        <p:txBody>
          <a:bodyPr/>
          <a:lstStyle/>
          <a:p>
            <a:fld id="{782C84BB-F309-4267-B174-A30A06F6829A}" type="datetimeFigureOut">
              <a:rPr lang="pt-PT" smtClean="0"/>
              <a:pPr/>
              <a:t>16/04/2023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E23C0A21-672C-417E-9295-7BA14D69B62B}" type="slidenum">
              <a:rPr lang="pt-PT" smtClean="0"/>
              <a:pPr/>
              <a:t>‹#›</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Date Placeholder 3"/>
          <p:cNvSpPr>
            <a:spLocks noGrp="1"/>
          </p:cNvSpPr>
          <p:nvPr>
            <p:ph type="dt" sz="half" idx="10"/>
          </p:nvPr>
        </p:nvSpPr>
        <p:spPr/>
        <p:txBody>
          <a:bodyPr/>
          <a:lstStyle/>
          <a:p>
            <a:fld id="{782C84BB-F309-4267-B174-A30A06F6829A}" type="datetimeFigureOut">
              <a:rPr lang="pt-PT" smtClean="0"/>
              <a:pPr/>
              <a:t>16/04/2023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E23C0A21-672C-417E-9295-7BA14D69B62B}" type="slidenum">
              <a:rPr lang="pt-PT" smtClean="0"/>
              <a:pPr/>
              <a:t>‹#›</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pt-P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Date Placeholder 3"/>
          <p:cNvSpPr>
            <a:spLocks noGrp="1"/>
          </p:cNvSpPr>
          <p:nvPr>
            <p:ph type="dt" sz="half" idx="10"/>
          </p:nvPr>
        </p:nvSpPr>
        <p:spPr/>
        <p:txBody>
          <a:bodyPr/>
          <a:lstStyle/>
          <a:p>
            <a:fld id="{782C84BB-F309-4267-B174-A30A06F6829A}" type="datetimeFigureOut">
              <a:rPr lang="pt-PT" smtClean="0"/>
              <a:pPr/>
              <a:t>16/04/2023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E23C0A21-672C-417E-9295-7BA14D69B62B}" type="slidenum">
              <a:rPr lang="pt-PT" smtClean="0"/>
              <a:pPr/>
              <a:t>‹#›</a:t>
            </a:fld>
            <a:endParaRPr lang="pt-P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Title Text</a:t>
            </a:r>
          </a:p>
        </p:txBody>
      </p:sp>
      <p:sp>
        <p:nvSpPr>
          <p:cNvPr id="21" name="Shape 21"/>
          <p:cNvSpPr>
            <a:spLocks noGrp="1"/>
          </p:cNvSpPr>
          <p:nvPr>
            <p:ph type="body" idx="1"/>
          </p:nvPr>
        </p:nvSpPr>
        <p:spPr>
          <a:xfrm>
            <a:off x="892969" y="1946672"/>
            <a:ext cx="7358063" cy="4018359"/>
          </a:xfrm>
          <a:prstGeom prst="rect">
            <a:avLst/>
          </a:prstGeom>
        </p:spPr>
        <p:txBody>
          <a:bodyPr/>
          <a:lstStyle>
            <a:lvl1pPr>
              <a:spcBef>
                <a:spcPts val="1687"/>
              </a:spcBef>
            </a:lvl1pPr>
            <a:lvl2pPr>
              <a:spcBef>
                <a:spcPts val="1687"/>
              </a:spcBef>
            </a:lvl2pPr>
            <a:lvl3pPr>
              <a:spcBef>
                <a:spcPts val="1687"/>
              </a:spcBef>
            </a:lvl3pPr>
            <a:lvl4pPr>
              <a:spcBef>
                <a:spcPts val="1687"/>
              </a:spcBef>
            </a:lvl4pPr>
            <a:lvl5pPr>
              <a:spcBef>
                <a:spcPts val="1687"/>
              </a:spcBef>
            </a:lvl5p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0757286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Date Placeholder 3"/>
          <p:cNvSpPr>
            <a:spLocks noGrp="1"/>
          </p:cNvSpPr>
          <p:nvPr>
            <p:ph type="dt" sz="half" idx="10"/>
          </p:nvPr>
        </p:nvSpPr>
        <p:spPr/>
        <p:txBody>
          <a:bodyPr/>
          <a:lstStyle/>
          <a:p>
            <a:fld id="{782C84BB-F309-4267-B174-A30A06F6829A}" type="datetimeFigureOut">
              <a:rPr lang="pt-PT" smtClean="0"/>
              <a:pPr/>
              <a:t>16/04/2023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E23C0A21-672C-417E-9295-7BA14D69B62B}" type="slidenum">
              <a:rPr lang="pt-PT" smtClean="0"/>
              <a:pPr/>
              <a:t>‹#›</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pt-P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2C84BB-F309-4267-B174-A30A06F6829A}" type="datetimeFigureOut">
              <a:rPr lang="pt-PT" smtClean="0"/>
              <a:pPr/>
              <a:t>16/04/2023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E23C0A21-672C-417E-9295-7BA14D69B62B}" type="slidenum">
              <a:rPr lang="pt-PT" smtClean="0"/>
              <a:pPr/>
              <a:t>‹#›</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5" name="Date Placeholder 4"/>
          <p:cNvSpPr>
            <a:spLocks noGrp="1"/>
          </p:cNvSpPr>
          <p:nvPr>
            <p:ph type="dt" sz="half" idx="10"/>
          </p:nvPr>
        </p:nvSpPr>
        <p:spPr/>
        <p:txBody>
          <a:bodyPr/>
          <a:lstStyle/>
          <a:p>
            <a:fld id="{782C84BB-F309-4267-B174-A30A06F6829A}" type="datetimeFigureOut">
              <a:rPr lang="pt-PT" smtClean="0"/>
              <a:pPr/>
              <a:t>16/04/2023</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E23C0A21-672C-417E-9295-7BA14D69B62B}" type="slidenum">
              <a:rPr lang="pt-PT" smtClean="0"/>
              <a:pPr/>
              <a:t>‹#›</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pt-P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7" name="Date Placeholder 6"/>
          <p:cNvSpPr>
            <a:spLocks noGrp="1"/>
          </p:cNvSpPr>
          <p:nvPr>
            <p:ph type="dt" sz="half" idx="10"/>
          </p:nvPr>
        </p:nvSpPr>
        <p:spPr/>
        <p:txBody>
          <a:bodyPr/>
          <a:lstStyle/>
          <a:p>
            <a:fld id="{782C84BB-F309-4267-B174-A30A06F6829A}" type="datetimeFigureOut">
              <a:rPr lang="pt-PT" smtClean="0"/>
              <a:pPr/>
              <a:t>16/04/2023</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E23C0A21-672C-417E-9295-7BA14D69B62B}" type="slidenum">
              <a:rPr lang="pt-PT" smtClean="0"/>
              <a:pPr/>
              <a:t>‹#›</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Date Placeholder 2"/>
          <p:cNvSpPr>
            <a:spLocks noGrp="1"/>
          </p:cNvSpPr>
          <p:nvPr>
            <p:ph type="dt" sz="half" idx="10"/>
          </p:nvPr>
        </p:nvSpPr>
        <p:spPr/>
        <p:txBody>
          <a:bodyPr/>
          <a:lstStyle/>
          <a:p>
            <a:fld id="{782C84BB-F309-4267-B174-A30A06F6829A}" type="datetimeFigureOut">
              <a:rPr lang="pt-PT" smtClean="0"/>
              <a:pPr/>
              <a:t>16/04/2023</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E23C0A21-672C-417E-9295-7BA14D69B62B}" type="slidenum">
              <a:rPr lang="pt-PT" smtClean="0"/>
              <a:pPr/>
              <a:t>‹#›</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C84BB-F309-4267-B174-A30A06F6829A}" type="datetimeFigureOut">
              <a:rPr lang="pt-PT" smtClean="0"/>
              <a:pPr/>
              <a:t>16/04/2023</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E23C0A21-672C-417E-9295-7BA14D69B62B}" type="slidenum">
              <a:rPr lang="pt-PT" smtClean="0"/>
              <a:pPr/>
              <a:t>‹#›</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pt-P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2C84BB-F309-4267-B174-A30A06F6829A}" type="datetimeFigureOut">
              <a:rPr lang="pt-PT" smtClean="0"/>
              <a:pPr/>
              <a:t>16/04/2023</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E23C0A21-672C-417E-9295-7BA14D69B62B}" type="slidenum">
              <a:rPr lang="pt-PT" smtClean="0"/>
              <a:pPr/>
              <a:t>‹#›</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pt-P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2C84BB-F309-4267-B174-A30A06F6829A}" type="datetimeFigureOut">
              <a:rPr lang="pt-PT" smtClean="0"/>
              <a:pPr/>
              <a:t>16/04/2023</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E23C0A21-672C-417E-9295-7BA14D69B62B}" type="slidenum">
              <a:rPr lang="pt-PT" smtClean="0"/>
              <a:pPr/>
              <a:t>‹#›</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pt-P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C84BB-F309-4267-B174-A30A06F6829A}" type="datetimeFigureOut">
              <a:rPr lang="pt-PT" smtClean="0"/>
              <a:pPr/>
              <a:t>16/04/2023</a:t>
            </a:fld>
            <a:endParaRPr lang="pt-P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3C0A21-672C-417E-9295-7BA14D69B62B}" type="slidenum">
              <a:rPr lang="pt-PT" smtClean="0"/>
              <a:pPr/>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22.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5.png"/><Relationship Id="rId7" Type="http://schemas.openxmlformats.org/officeDocument/2006/relationships/image" Target="../media/image27.png"/><Relationship Id="rId12" Type="http://schemas.microsoft.com/office/2007/relationships/hdphoto" Target="../media/hdphoto9.wdp"/><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microsoft.com/office/2007/relationships/hdphoto" Target="../media/hdphoto6.wdp"/><Relationship Id="rId11" Type="http://schemas.openxmlformats.org/officeDocument/2006/relationships/image" Target="../media/image29.png"/><Relationship Id="rId5" Type="http://schemas.openxmlformats.org/officeDocument/2006/relationships/image" Target="../media/image26.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microsoft.com/office/2007/relationships/hdphoto" Target="../media/hdphoto11.wdp"/><Relationship Id="rId5" Type="http://schemas.openxmlformats.org/officeDocument/2006/relationships/image" Target="../media/image31.png"/><Relationship Id="rId10" Type="http://schemas.microsoft.com/office/2007/relationships/hdphoto" Target="../media/hdphoto13.wdp"/><Relationship Id="rId4" Type="http://schemas.microsoft.com/office/2007/relationships/hdphoto" Target="../media/hdphoto10.wdp"/><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image" Target="../media/image27.png"/><Relationship Id="rId7" Type="http://schemas.openxmlformats.org/officeDocument/2006/relationships/image" Target="../media/image35.png"/><Relationship Id="rId12"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microsoft.com/office/2007/relationships/hdphoto" Target="../media/hdphoto14.wdp"/><Relationship Id="rId11" Type="http://schemas.openxmlformats.org/officeDocument/2006/relationships/image" Target="../media/image37.png"/><Relationship Id="rId5" Type="http://schemas.openxmlformats.org/officeDocument/2006/relationships/image" Target="../media/image34.png"/><Relationship Id="rId10" Type="http://schemas.microsoft.com/office/2007/relationships/hdphoto" Target="../media/hdphoto13.wdp"/><Relationship Id="rId4" Type="http://schemas.microsoft.com/office/2007/relationships/hdphoto" Target="../media/hdphoto7.wdp"/><Relationship Id="rId9"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0.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16.jpeg"/><Relationship Id="rId7" Type="http://schemas.microsoft.com/office/2007/relationships/hdphoto" Target="../media/hdphoto17.wdp"/><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42.png"/><Relationship Id="rId5" Type="http://schemas.microsoft.com/office/2007/relationships/hdphoto" Target="../media/hdphoto16.wdp"/><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microsoft.com/office/2007/relationships/hdphoto" Target="../media/hdphoto20.wdp"/><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microsoft.com/office/2007/relationships/hdphoto" Target="../media/hdphoto19.wdp"/><Relationship Id="rId5" Type="http://schemas.openxmlformats.org/officeDocument/2006/relationships/image" Target="../media/image45.png"/><Relationship Id="rId4" Type="http://schemas.microsoft.com/office/2007/relationships/hdphoto" Target="../media/hdphoto18.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00.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2.gif"/></Relationships>
</file>

<file path=ppt/slides/_rels/slide26.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54.jp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63.png"/></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4.png"/><Relationship Id="rId7"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hyperlink" Target="http://www.walter-fendt.de/ph14e/emwave.ht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64.jpg"/><Relationship Id="rId5" Type="http://schemas.openxmlformats.org/officeDocument/2006/relationships/image" Target="../media/image63.jpeg"/><Relationship Id="rId4" Type="http://schemas.openxmlformats.org/officeDocument/2006/relationships/image" Target="../media/image62.jpeg"/></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mov"/><Relationship Id="rId1" Type="http://schemas.microsoft.com/office/2007/relationships/media" Target="../media/media1.mov"/><Relationship Id="rId5" Type="http://schemas.openxmlformats.org/officeDocument/2006/relationships/image" Target="../media/image71.png"/><Relationship Id="rId4"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3" Type="http://schemas.openxmlformats.org/officeDocument/2006/relationships/hyperlink" Target="http://upload.wikimedia.org/wikipedia/commons/c/cf/EM_Spectrum_Properties_edit.sv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http://upload.wikimedia.org/wikipedia/commons/f/fc/Spectre.svg"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493862" y="237688"/>
            <a:ext cx="8326610" cy="923330"/>
          </a:xfrm>
          <a:prstGeom prst="rect">
            <a:avLst/>
          </a:prstGeom>
          <a:noFill/>
        </p:spPr>
        <p:txBody>
          <a:bodyPr wrap="square" rtlCol="0">
            <a:spAutoFit/>
          </a:bodyPr>
          <a:lstStyle/>
          <a:p>
            <a:r>
              <a:rPr lang="pt-PT" sz="5400" b="1" dirty="0">
                <a:solidFill>
                  <a:schemeClr val="accent2"/>
                </a:solidFill>
              </a:rPr>
              <a:t>Partículas versus ondas</a:t>
            </a:r>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3664799"/>
            <a:ext cx="3555959" cy="2696160"/>
          </a:xfrm>
          <a:prstGeom prst="rect">
            <a:avLst/>
          </a:prstGeom>
        </p:spPr>
      </p:pic>
      <p:pic>
        <p:nvPicPr>
          <p:cNvPr id="7" name="Image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431" y="1191814"/>
            <a:ext cx="3766765" cy="2859951"/>
          </a:xfrm>
          <a:prstGeom prst="rect">
            <a:avLst/>
          </a:prstGeom>
        </p:spPr>
      </p:pic>
      <p:sp>
        <p:nvSpPr>
          <p:cNvPr id="9" name="TextBox 1"/>
          <p:cNvSpPr txBox="1"/>
          <p:nvPr/>
        </p:nvSpPr>
        <p:spPr>
          <a:xfrm>
            <a:off x="4299872" y="1952164"/>
            <a:ext cx="3456384" cy="707886"/>
          </a:xfrm>
          <a:prstGeom prst="rect">
            <a:avLst/>
          </a:prstGeom>
          <a:noFill/>
        </p:spPr>
        <p:txBody>
          <a:bodyPr wrap="square" rtlCol="0">
            <a:spAutoFit/>
          </a:bodyPr>
          <a:lstStyle/>
          <a:p>
            <a:r>
              <a:rPr lang="pt-PT" sz="4000" b="1" dirty="0"/>
              <a:t>partículas</a:t>
            </a:r>
          </a:p>
        </p:txBody>
      </p:sp>
      <p:sp>
        <p:nvSpPr>
          <p:cNvPr id="10" name="TextBox 1"/>
          <p:cNvSpPr txBox="1"/>
          <p:nvPr/>
        </p:nvSpPr>
        <p:spPr>
          <a:xfrm>
            <a:off x="3059832" y="4658936"/>
            <a:ext cx="1728192" cy="707886"/>
          </a:xfrm>
          <a:prstGeom prst="rect">
            <a:avLst/>
          </a:prstGeom>
          <a:noFill/>
        </p:spPr>
        <p:txBody>
          <a:bodyPr wrap="square" rtlCol="0">
            <a:spAutoFit/>
          </a:bodyPr>
          <a:lstStyle/>
          <a:p>
            <a:r>
              <a:rPr lang="pt-PT" sz="4000" b="1" dirty="0"/>
              <a:t>ondas</a:t>
            </a:r>
          </a:p>
        </p:txBody>
      </p:sp>
    </p:spTree>
    <p:extLst>
      <p:ext uri="{BB962C8B-B14F-4D97-AF65-F5344CB8AC3E}">
        <p14:creationId xmlns:p14="http://schemas.microsoft.com/office/powerpoint/2010/main" val="1053064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Shape 435"/>
          <p:cNvSpPr>
            <a:spLocks noGrp="1"/>
          </p:cNvSpPr>
          <p:nvPr>
            <p:ph type="title"/>
          </p:nvPr>
        </p:nvSpPr>
        <p:spPr>
          <a:xfrm>
            <a:off x="457200" y="274638"/>
            <a:ext cx="8229600" cy="2434282"/>
          </a:xfrm>
          <a:prstGeom prst="rect">
            <a:avLst/>
          </a:prstGeom>
        </p:spPr>
        <p:txBody>
          <a:bodyPr>
            <a:normAutofit fontScale="90000"/>
          </a:bodyPr>
          <a:lstStyle/>
          <a:p>
            <a:r>
              <a:rPr lang="pt-PT" dirty="0"/>
              <a:t>A explicação do efeito fotoelétrico é o primeiro grande marco da</a:t>
            </a:r>
            <a:br>
              <a:rPr lang="pt-PT" dirty="0"/>
            </a:br>
            <a:br>
              <a:rPr lang="pt-PT" dirty="0"/>
            </a:br>
            <a:r>
              <a:rPr b="1" dirty="0"/>
              <a:t> </a:t>
            </a:r>
            <a:r>
              <a:rPr b="1" dirty="0" err="1"/>
              <a:t>teoria</a:t>
            </a:r>
            <a:r>
              <a:rPr b="1" dirty="0"/>
              <a:t> </a:t>
            </a:r>
            <a:r>
              <a:rPr b="1" dirty="0" err="1"/>
              <a:t>quântica</a:t>
            </a:r>
            <a:r>
              <a:rPr b="1" dirty="0"/>
              <a:t> da luz</a:t>
            </a:r>
            <a:r>
              <a:rPr lang="pt-PT" b="1" dirty="0"/>
              <a:t> :</a:t>
            </a:r>
            <a:endParaRPr b="1" dirty="0"/>
          </a:p>
        </p:txBody>
      </p:sp>
      <p:sp>
        <p:nvSpPr>
          <p:cNvPr id="436" name="Shape 436"/>
          <p:cNvSpPr>
            <a:spLocks noGrp="1"/>
          </p:cNvSpPr>
          <p:nvPr>
            <p:ph type="body" sz="half" idx="1"/>
          </p:nvPr>
        </p:nvSpPr>
        <p:spPr>
          <a:xfrm>
            <a:off x="892968" y="3717032"/>
            <a:ext cx="7358063" cy="1656184"/>
          </a:xfrm>
          <a:prstGeom prst="rect">
            <a:avLst/>
          </a:prstGeom>
        </p:spPr>
        <p:txBody>
          <a:bodyPr/>
          <a:lstStyle/>
          <a:p>
            <a:pPr marL="0" indent="0">
              <a:buNone/>
            </a:pPr>
            <a:r>
              <a:rPr dirty="0"/>
              <a:t>A luz, que é </a:t>
            </a:r>
            <a:r>
              <a:rPr dirty="0" err="1"/>
              <a:t>uma</a:t>
            </a:r>
            <a:r>
              <a:rPr dirty="0"/>
              <a:t> </a:t>
            </a:r>
            <a:r>
              <a:rPr dirty="0" err="1"/>
              <a:t>onda</a:t>
            </a:r>
            <a:r>
              <a:rPr dirty="0"/>
              <a:t> </a:t>
            </a:r>
            <a:r>
              <a:rPr dirty="0" err="1"/>
              <a:t>eletromagnética</a:t>
            </a:r>
            <a:r>
              <a:rPr dirty="0"/>
              <a:t>, </a:t>
            </a:r>
            <a:r>
              <a:rPr dirty="0" err="1"/>
              <a:t>apresenta</a:t>
            </a:r>
            <a:r>
              <a:rPr dirty="0"/>
              <a:t> </a:t>
            </a:r>
            <a:r>
              <a:rPr dirty="0" err="1"/>
              <a:t>caraterísticas</a:t>
            </a:r>
            <a:r>
              <a:rPr dirty="0"/>
              <a:t> </a:t>
            </a:r>
            <a:r>
              <a:rPr b="1" dirty="0" err="1">
                <a:solidFill>
                  <a:srgbClr val="C00000"/>
                </a:solidFill>
              </a:rPr>
              <a:t>também</a:t>
            </a:r>
            <a:r>
              <a:rPr dirty="0"/>
              <a:t> de </a:t>
            </a:r>
            <a:r>
              <a:rPr dirty="0" err="1"/>
              <a:t>partícula</a:t>
            </a:r>
            <a:r>
              <a:rPr dirty="0"/>
              <a:t>!</a:t>
            </a:r>
          </a:p>
        </p:txBody>
      </p:sp>
    </p:spTree>
    <p:extLst>
      <p:ext uri="{BB962C8B-B14F-4D97-AF65-F5344CB8AC3E}">
        <p14:creationId xmlns:p14="http://schemas.microsoft.com/office/powerpoint/2010/main" val="408296041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38" name="Shape 438"/>
          <p:cNvSpPr>
            <a:spLocks noGrp="1"/>
          </p:cNvSpPr>
          <p:nvPr>
            <p:ph type="title"/>
          </p:nvPr>
        </p:nvSpPr>
        <p:spPr>
          <a:xfrm>
            <a:off x="892969" y="10276"/>
            <a:ext cx="7358063" cy="1714500"/>
          </a:xfrm>
          <a:prstGeom prst="rect">
            <a:avLst/>
          </a:prstGeom>
        </p:spPr>
        <p:txBody>
          <a:bodyPr/>
          <a:lstStyle/>
          <a:p>
            <a:r>
              <a:rPr lang="pt-PT" dirty="0">
                <a:solidFill>
                  <a:schemeClr val="bg1"/>
                </a:solidFill>
              </a:rPr>
              <a:t>Efeito</a:t>
            </a:r>
            <a:r>
              <a:rPr dirty="0">
                <a:solidFill>
                  <a:schemeClr val="bg1"/>
                </a:solidFill>
              </a:rPr>
              <a:t> Compton</a:t>
            </a:r>
          </a:p>
        </p:txBody>
      </p:sp>
      <p:pic>
        <p:nvPicPr>
          <p:cNvPr id="439" name="Time_Cover_Arthur_H_Compton.jpg"/>
          <p:cNvPicPr>
            <a:picLocks noChangeAspect="1"/>
          </p:cNvPicPr>
          <p:nvPr/>
        </p:nvPicPr>
        <p:blipFill>
          <a:blip r:embed="rId3"/>
          <a:stretch>
            <a:fillRect/>
          </a:stretch>
        </p:blipFill>
        <p:spPr>
          <a:xfrm>
            <a:off x="6125766" y="1634133"/>
            <a:ext cx="2455664" cy="3235338"/>
          </a:xfrm>
          <a:prstGeom prst="rect">
            <a:avLst/>
          </a:prstGeom>
          <a:ln w="12700">
            <a:miter lim="400000"/>
          </a:ln>
        </p:spPr>
      </p:pic>
      <p:pic>
        <p:nvPicPr>
          <p:cNvPr id="440" name="droppedImage.pdf"/>
          <p:cNvPicPr>
            <a:picLocks noChangeAspect="1"/>
          </p:cNvPicPr>
          <p:nvPr/>
        </p:nvPicPr>
        <p:blipFill>
          <a:blip r:embed="rId4"/>
          <a:stretch>
            <a:fillRect/>
          </a:stretch>
        </p:blipFill>
        <p:spPr>
          <a:xfrm>
            <a:off x="669726" y="4964906"/>
            <a:ext cx="2866430" cy="366117"/>
          </a:xfrm>
          <a:prstGeom prst="rect">
            <a:avLst/>
          </a:prstGeom>
          <a:ln w="12700">
            <a:miter lim="400000"/>
          </a:ln>
        </p:spPr>
      </p:pic>
      <p:pic>
        <p:nvPicPr>
          <p:cNvPr id="441" name="droppedImage.pdf"/>
          <p:cNvPicPr>
            <a:picLocks noChangeAspect="1"/>
          </p:cNvPicPr>
          <p:nvPr/>
        </p:nvPicPr>
        <p:blipFill>
          <a:blip r:embed="rId5"/>
          <a:stretch>
            <a:fillRect/>
          </a:stretch>
        </p:blipFill>
        <p:spPr>
          <a:xfrm>
            <a:off x="669727" y="5572125"/>
            <a:ext cx="2973586" cy="357188"/>
          </a:xfrm>
          <a:prstGeom prst="rect">
            <a:avLst/>
          </a:prstGeom>
          <a:ln w="12700">
            <a:miter lim="400000"/>
          </a:ln>
        </p:spPr>
      </p:pic>
      <p:grpSp>
        <p:nvGrpSpPr>
          <p:cNvPr id="444" name="Group 444"/>
          <p:cNvGrpSpPr/>
          <p:nvPr/>
        </p:nvGrpSpPr>
        <p:grpSpPr>
          <a:xfrm>
            <a:off x="3929062" y="5304234"/>
            <a:ext cx="4580930" cy="892969"/>
            <a:chOff x="0" y="0"/>
            <a:chExt cx="6515100" cy="1270000"/>
          </a:xfrm>
        </p:grpSpPr>
        <p:pic>
          <p:nvPicPr>
            <p:cNvPr id="442" name="droppedImage.pdf"/>
            <p:cNvPicPr>
              <a:picLocks noChangeAspect="1"/>
            </p:cNvPicPr>
            <p:nvPr/>
          </p:nvPicPr>
          <p:blipFill>
            <a:blip r:embed="rId6"/>
            <a:stretch>
              <a:fillRect/>
            </a:stretch>
          </p:blipFill>
          <p:spPr>
            <a:xfrm>
              <a:off x="1701800" y="101600"/>
              <a:ext cx="4813300" cy="1054100"/>
            </a:xfrm>
            <a:prstGeom prst="rect">
              <a:avLst/>
            </a:prstGeom>
            <a:ln w="12700" cap="flat">
              <a:noFill/>
              <a:miter lim="400000"/>
            </a:ln>
            <a:effectLst/>
          </p:spPr>
        </p:pic>
        <p:sp>
          <p:nvSpPr>
            <p:cNvPr id="443" name="Shape 443"/>
            <p:cNvSpPr/>
            <p:nvPr/>
          </p:nvSpPr>
          <p:spPr>
            <a:xfrm>
              <a:off x="0" y="0"/>
              <a:ext cx="1270000" cy="1270000"/>
            </a:xfrm>
            <a:prstGeom prst="rightArrow">
              <a:avLst>
                <a:gd name="adj1" fmla="val 32000"/>
                <a:gd name="adj2" fmla="val 44000"/>
              </a:avLst>
            </a:prstGeom>
            <a:blipFill rotWithShape="1">
              <a:blip r:embed="rId7"/>
              <a:srcRect/>
              <a:tile tx="0" ty="0" sx="100000" sy="100000" flip="none" algn="tl"/>
            </a:blipFill>
            <a:ln w="25400" cap="flat">
              <a:noFill/>
              <a:miter lim="400000"/>
            </a:ln>
            <a:effectLst/>
          </p:spPr>
          <p:txBody>
            <a:bodyPr wrap="square" lIns="35719" tIns="35719" rIns="35719" bIns="3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defRPr>
              </a:pPr>
              <a:endParaRPr kumimoji="0" sz="2109" b="0" i="0" u="none" strike="noStrike" kern="1200" cap="none" spc="0" normalizeH="0" baseline="0" noProof="0">
                <a:ln>
                  <a:noFill/>
                </a:ln>
                <a:solidFill>
                  <a:prstClr val="black"/>
                </a:solidFill>
                <a:effectLst>
                  <a:outerShdw blurRad="38100" dist="12700" dir="5400000" rotWithShape="0">
                    <a:srgbClr val="000000">
                      <a:alpha val="50000"/>
                    </a:srgbClr>
                  </a:outerShdw>
                </a:effectLst>
                <a:uLnTx/>
                <a:uFillTx/>
                <a:latin typeface="Calibri"/>
                <a:ea typeface="+mn-ea"/>
                <a:cs typeface="+mn-cs"/>
              </a:endParaRPr>
            </a:p>
          </p:txBody>
        </p:sp>
      </p:grpSp>
      <p:pic>
        <p:nvPicPr>
          <p:cNvPr id="445" name="droppedImage.pdf"/>
          <p:cNvPicPr>
            <a:picLocks noChangeAspect="1"/>
          </p:cNvPicPr>
          <p:nvPr/>
        </p:nvPicPr>
        <p:blipFill>
          <a:blip r:embed="rId8"/>
          <a:stretch>
            <a:fillRect/>
          </a:stretch>
        </p:blipFill>
        <p:spPr>
          <a:xfrm>
            <a:off x="669727" y="6170414"/>
            <a:ext cx="2884289" cy="357188"/>
          </a:xfrm>
          <a:prstGeom prst="rect">
            <a:avLst/>
          </a:prstGeom>
          <a:ln w="12700">
            <a:miter lim="400000"/>
          </a:ln>
        </p:spPr>
      </p:pic>
      <p:grpSp>
        <p:nvGrpSpPr>
          <p:cNvPr id="448" name="Group 448"/>
          <p:cNvGrpSpPr/>
          <p:nvPr/>
        </p:nvGrpSpPr>
        <p:grpSpPr>
          <a:xfrm>
            <a:off x="0" y="1553766"/>
            <a:ext cx="4911328" cy="3394316"/>
            <a:chOff x="0" y="0"/>
            <a:chExt cx="6985000" cy="4827471"/>
          </a:xfrm>
        </p:grpSpPr>
        <p:pic>
          <p:nvPicPr>
            <p:cNvPr id="446" name="259px-Compton-scattering.svg.png"/>
            <p:cNvPicPr>
              <a:picLocks noChangeAspect="1"/>
            </p:cNvPicPr>
            <p:nvPr/>
          </p:nvPicPr>
          <p:blipFill>
            <a:blip r:embed="rId9"/>
            <a:stretch>
              <a:fillRect/>
            </a:stretch>
          </p:blipFill>
          <p:spPr>
            <a:xfrm>
              <a:off x="0" y="0"/>
              <a:ext cx="6985000" cy="4827472"/>
            </a:xfrm>
            <a:prstGeom prst="rect">
              <a:avLst/>
            </a:prstGeom>
            <a:ln w="12700" cap="flat">
              <a:noFill/>
              <a:miter lim="400000"/>
            </a:ln>
            <a:effectLst/>
          </p:spPr>
        </p:pic>
        <p:pic>
          <p:nvPicPr>
            <p:cNvPr id="447" name="droppedImage.pdf"/>
            <p:cNvPicPr>
              <a:picLocks noChangeAspect="1"/>
            </p:cNvPicPr>
            <p:nvPr/>
          </p:nvPicPr>
          <p:blipFill>
            <a:blip r:embed="rId10"/>
            <a:stretch>
              <a:fillRect/>
            </a:stretch>
          </p:blipFill>
          <p:spPr>
            <a:xfrm>
              <a:off x="4318000" y="3200400"/>
              <a:ext cx="279400" cy="457200"/>
            </a:xfrm>
            <a:prstGeom prst="rect">
              <a:avLst/>
            </a:prstGeom>
            <a:ln w="12700" cap="flat">
              <a:noFill/>
              <a:miter lim="400000"/>
            </a:ln>
            <a:effectLst/>
          </p:spPr>
        </p:pic>
      </p:grpSp>
      <p:sp>
        <p:nvSpPr>
          <p:cNvPr id="2" name="CaixaDeTexto 1">
            <a:extLst>
              <a:ext uri="{FF2B5EF4-FFF2-40B4-BE49-F238E27FC236}">
                <a16:creationId xmlns:a16="http://schemas.microsoft.com/office/drawing/2014/main" id="{09C692F0-4D70-4991-9D24-E42BD3C4AE96}"/>
              </a:ext>
            </a:extLst>
          </p:cNvPr>
          <p:cNvSpPr txBox="1"/>
          <p:nvPr/>
        </p:nvSpPr>
        <p:spPr>
          <a:xfrm>
            <a:off x="6979678" y="4869471"/>
            <a:ext cx="12241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800" b="0" i="0" u="none" strike="noStrike" kern="1200" cap="none" spc="0" normalizeH="0" baseline="0" noProof="0" dirty="0">
                <a:ln>
                  <a:noFill/>
                </a:ln>
                <a:solidFill>
                  <a:prstClr val="black"/>
                </a:solidFill>
                <a:effectLst/>
                <a:uLnTx/>
                <a:uFillTx/>
                <a:latin typeface="Calibri"/>
                <a:ea typeface="+mn-ea"/>
                <a:cs typeface="+mn-cs"/>
              </a:rPr>
              <a:t>1927</a:t>
            </a:r>
          </a:p>
        </p:txBody>
      </p:sp>
    </p:spTree>
    <p:extLst>
      <p:ext uri="{BB962C8B-B14F-4D97-AF65-F5344CB8AC3E}">
        <p14:creationId xmlns:p14="http://schemas.microsoft.com/office/powerpoint/2010/main" val="375602349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704" y="240531"/>
            <a:ext cx="5064361" cy="6376938"/>
          </a:xfrm>
          <a:prstGeom prst="rect">
            <a:avLst/>
          </a:prstGeom>
        </p:spPr>
      </p:pic>
      <p:sp>
        <p:nvSpPr>
          <p:cNvPr id="4" name="Shape 438">
            <a:extLst>
              <a:ext uri="{FF2B5EF4-FFF2-40B4-BE49-F238E27FC236}">
                <a16:creationId xmlns:a16="http://schemas.microsoft.com/office/drawing/2014/main" id="{B5E6EFBE-15A3-4C99-ABA0-D6CAFC740BB6}"/>
              </a:ext>
            </a:extLst>
          </p:cNvPr>
          <p:cNvSpPr txBox="1">
            <a:spLocks/>
          </p:cNvSpPr>
          <p:nvPr/>
        </p:nvSpPr>
        <p:spPr>
          <a:xfrm>
            <a:off x="4211960" y="254599"/>
            <a:ext cx="4039072" cy="68242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PT" dirty="0"/>
              <a:t>Efeito Compton</a:t>
            </a:r>
          </a:p>
        </p:txBody>
      </p:sp>
    </p:spTree>
    <p:extLst>
      <p:ext uri="{BB962C8B-B14F-4D97-AF65-F5344CB8AC3E}">
        <p14:creationId xmlns:p14="http://schemas.microsoft.com/office/powerpoint/2010/main" val="1129473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Shape 452"/>
          <p:cNvSpPr>
            <a:spLocks noGrp="1"/>
          </p:cNvSpPr>
          <p:nvPr>
            <p:ph type="title"/>
          </p:nvPr>
        </p:nvSpPr>
        <p:spPr>
          <a:xfrm>
            <a:off x="892969" y="-17859"/>
            <a:ext cx="7358063" cy="1714500"/>
          </a:xfrm>
          <a:prstGeom prst="rect">
            <a:avLst/>
          </a:prstGeom>
        </p:spPr>
        <p:txBody>
          <a:bodyPr/>
          <a:lstStyle/>
          <a:p>
            <a:r>
              <a:rPr dirty="0" err="1"/>
              <a:t>Efeito</a:t>
            </a:r>
            <a:r>
              <a:rPr dirty="0"/>
              <a:t> Compton</a:t>
            </a:r>
          </a:p>
        </p:txBody>
      </p:sp>
      <p:sp>
        <p:nvSpPr>
          <p:cNvPr id="453" name="Shape 453"/>
          <p:cNvSpPr/>
          <p:nvPr/>
        </p:nvSpPr>
        <p:spPr>
          <a:xfrm>
            <a:off x="125805" y="1613180"/>
            <a:ext cx="8572501" cy="461601"/>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lgn="l">
              <a:defRPr sz="3600"/>
            </a:lvl1pPr>
          </a:lstStyle>
          <a:p>
            <a:r>
              <a:rPr sz="2531"/>
              <a:t>Conservação do momento linear na direção do fotão incidente:</a:t>
            </a:r>
          </a:p>
        </p:txBody>
      </p:sp>
      <p:pic>
        <p:nvPicPr>
          <p:cNvPr id="454" name="droppedImage.pdf"/>
          <p:cNvPicPr>
            <a:picLocks noChangeAspect="1"/>
          </p:cNvPicPr>
          <p:nvPr/>
        </p:nvPicPr>
        <p:blipFill>
          <a:blip r:embed="rId3">
            <a:biLevel thresh="75000"/>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2973586" y="2268140"/>
            <a:ext cx="2973586" cy="357188"/>
          </a:xfrm>
          <a:prstGeom prst="rect">
            <a:avLst/>
          </a:prstGeom>
          <a:ln w="12700">
            <a:miter lim="400000"/>
          </a:ln>
        </p:spPr>
      </p:pic>
      <p:pic>
        <p:nvPicPr>
          <p:cNvPr id="455" name="droppedImage.pdf"/>
          <p:cNvPicPr>
            <a:picLocks noChangeAspect="1"/>
          </p:cNvPicPr>
          <p:nvPr/>
        </p:nvPicPr>
        <p:blipFill>
          <a:blip r:embed="rId5">
            <a:biLevel thresh="75000"/>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2768203" y="2973586"/>
            <a:ext cx="3464719" cy="714375"/>
          </a:xfrm>
          <a:prstGeom prst="rect">
            <a:avLst/>
          </a:prstGeom>
          <a:ln w="12700">
            <a:miter lim="400000"/>
          </a:ln>
        </p:spPr>
      </p:pic>
      <p:sp>
        <p:nvSpPr>
          <p:cNvPr id="456" name="Shape 456"/>
          <p:cNvSpPr/>
          <p:nvPr/>
        </p:nvSpPr>
        <p:spPr>
          <a:xfrm>
            <a:off x="125016" y="3881321"/>
            <a:ext cx="8572500" cy="461601"/>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lgn="l">
              <a:defRPr sz="3600"/>
            </a:lvl1pPr>
          </a:lstStyle>
          <a:p>
            <a:r>
              <a:rPr sz="2531"/>
              <a:t>Conservação do momento linear na direção perpendicular:</a:t>
            </a:r>
          </a:p>
        </p:txBody>
      </p:sp>
      <p:pic>
        <p:nvPicPr>
          <p:cNvPr id="457" name="droppedImage.pdf"/>
          <p:cNvPicPr>
            <a:picLocks noChangeAspect="1"/>
          </p:cNvPicPr>
          <p:nvPr/>
        </p:nvPicPr>
        <p:blipFill>
          <a:blip r:embed="rId7">
            <a:biLevel thresh="75000"/>
            <a:extLst>
              <a:ext uri="{BEBA8EAE-BF5A-486C-A8C5-ECC9F3942E4B}">
                <a14:imgProps xmlns:a14="http://schemas.microsoft.com/office/drawing/2010/main">
                  <a14:imgLayer r:embed="rId8">
                    <a14:imgEffect>
                      <a14:brightnessContrast bright="-40000" contrast="-40000"/>
                    </a14:imgEffect>
                  </a14:imgLayer>
                </a14:imgProps>
              </a:ext>
            </a:extLst>
          </a:blip>
          <a:stretch>
            <a:fillRect/>
          </a:stretch>
        </p:blipFill>
        <p:spPr>
          <a:xfrm>
            <a:off x="2911078" y="4830961"/>
            <a:ext cx="2884289" cy="357188"/>
          </a:xfrm>
          <a:prstGeom prst="rect">
            <a:avLst/>
          </a:prstGeom>
          <a:ln w="12700">
            <a:miter lim="400000"/>
          </a:ln>
        </p:spPr>
      </p:pic>
      <p:pic>
        <p:nvPicPr>
          <p:cNvPr id="458" name="droppedImage.pdf"/>
          <p:cNvPicPr>
            <a:picLocks noChangeAspect="1"/>
          </p:cNvPicPr>
          <p:nvPr/>
        </p:nvPicPr>
        <p:blipFill>
          <a:blip r:embed="rId9">
            <a:biLevel thresh="75000"/>
            <a:extLst>
              <a:ext uri="{BEBA8EAE-BF5A-486C-A8C5-ECC9F3942E4B}">
                <a14:imgProps xmlns:a14="http://schemas.microsoft.com/office/drawing/2010/main">
                  <a14:imgLayer r:embed="rId10">
                    <a14:imgEffect>
                      <a14:brightnessContrast bright="-40000" contrast="-40000"/>
                    </a14:imgEffect>
                  </a14:imgLayer>
                </a14:imgProps>
              </a:ext>
            </a:extLst>
          </a:blip>
          <a:stretch>
            <a:fillRect/>
          </a:stretch>
        </p:blipFill>
        <p:spPr>
          <a:xfrm>
            <a:off x="2875360" y="5447109"/>
            <a:ext cx="3161109" cy="741164"/>
          </a:xfrm>
          <a:prstGeom prst="rect">
            <a:avLst/>
          </a:prstGeom>
          <a:ln w="12700">
            <a:miter lim="400000"/>
          </a:ln>
        </p:spPr>
      </p:pic>
    </p:spTree>
    <p:extLst>
      <p:ext uri="{BB962C8B-B14F-4D97-AF65-F5344CB8AC3E}">
        <p14:creationId xmlns:p14="http://schemas.microsoft.com/office/powerpoint/2010/main" val="204642737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 name="droppedImage.pdf"/>
          <p:cNvPicPr>
            <a:picLocks noChangeAspect="1"/>
          </p:cNvPicPr>
          <p:nvPr/>
        </p:nvPicPr>
        <p:blipFill>
          <a:blip r:embed="rId3">
            <a:biLevel thresh="75000"/>
            <a:extLst>
              <a:ext uri="{BEBA8EAE-BF5A-486C-A8C5-ECC9F3942E4B}">
                <a14:imgProps xmlns:a14="http://schemas.microsoft.com/office/drawing/2010/main">
                  <a14:imgLayer r:embed="rId4">
                    <a14:imgEffect>
                      <a14:colorTemperature colorTemp="4700"/>
                    </a14:imgEffect>
                    <a14:imgEffect>
                      <a14:saturation sat="0"/>
                    </a14:imgEffect>
                    <a14:imgEffect>
                      <a14:brightnessContrast bright="-40000" contrast="40000"/>
                    </a14:imgEffect>
                  </a14:imgLayer>
                </a14:imgProps>
              </a:ext>
            </a:extLst>
          </a:blip>
          <a:stretch>
            <a:fillRect/>
          </a:stretch>
        </p:blipFill>
        <p:spPr>
          <a:xfrm>
            <a:off x="3076277" y="2500313"/>
            <a:ext cx="2741414" cy="357188"/>
          </a:xfrm>
          <a:prstGeom prst="rect">
            <a:avLst/>
          </a:prstGeom>
          <a:ln w="12700">
            <a:miter lim="400000"/>
          </a:ln>
        </p:spPr>
      </p:pic>
      <p:pic>
        <p:nvPicPr>
          <p:cNvPr id="461" name="droppedImage.pdf"/>
          <p:cNvPicPr>
            <a:picLocks noChangeAspect="1"/>
          </p:cNvPicPr>
          <p:nvPr/>
        </p:nvPicPr>
        <p:blipFill>
          <a:blip r:embed="rId5">
            <a:biLevel thresh="75000"/>
            <a:extLst>
              <a:ext uri="{BEBA8EAE-BF5A-486C-A8C5-ECC9F3942E4B}">
                <a14:imgProps xmlns:a14="http://schemas.microsoft.com/office/drawing/2010/main">
                  <a14:imgLayer r:embed="rId6">
                    <a14:imgEffect>
                      <a14:colorTemperature colorTemp="4700"/>
                    </a14:imgEffect>
                    <a14:imgEffect>
                      <a14:saturation sat="0"/>
                    </a14:imgEffect>
                    <a14:imgEffect>
                      <a14:brightnessContrast bright="-40000" contrast="-40000"/>
                    </a14:imgEffect>
                  </a14:imgLayer>
                </a14:imgProps>
              </a:ext>
            </a:extLst>
          </a:blip>
          <a:stretch>
            <a:fillRect/>
          </a:stretch>
        </p:blipFill>
        <p:spPr>
          <a:xfrm>
            <a:off x="3053953" y="1902023"/>
            <a:ext cx="3562945" cy="357188"/>
          </a:xfrm>
          <a:prstGeom prst="rect">
            <a:avLst/>
          </a:prstGeom>
          <a:ln w="12700">
            <a:miter lim="400000"/>
          </a:ln>
        </p:spPr>
      </p:pic>
      <p:sp>
        <p:nvSpPr>
          <p:cNvPr id="462" name="Shape 462"/>
          <p:cNvSpPr/>
          <p:nvPr/>
        </p:nvSpPr>
        <p:spPr>
          <a:xfrm>
            <a:off x="188313" y="3243510"/>
            <a:ext cx="7867055" cy="379912"/>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lgn="l"/>
          </a:lstStyle>
          <a:p>
            <a:r>
              <a:rPr sz="2000"/>
              <a:t>Quadrando e somando estas 2 equações obtemos:</a:t>
            </a:r>
          </a:p>
        </p:txBody>
      </p:sp>
      <p:pic>
        <p:nvPicPr>
          <p:cNvPr id="463" name="droppedImage.pdf"/>
          <p:cNvPicPr>
            <a:picLocks noChangeAspect="1"/>
          </p:cNvPicPr>
          <p:nvPr/>
        </p:nvPicPr>
        <p:blipFill>
          <a:blip r:embed="rId7">
            <a:biLevel thresh="75000"/>
            <a:extLst>
              <a:ext uri="{BEBA8EAE-BF5A-486C-A8C5-ECC9F3942E4B}">
                <a14:imgProps xmlns:a14="http://schemas.microsoft.com/office/drawing/2010/main">
                  <a14:imgLayer r:embed="rId8">
                    <a14:imgEffect>
                      <a14:brightnessContrast bright="-40000" contrast="-40000"/>
                    </a14:imgEffect>
                  </a14:imgLayer>
                </a14:imgProps>
              </a:ext>
            </a:extLst>
          </a:blip>
          <a:stretch>
            <a:fillRect/>
          </a:stretch>
        </p:blipFill>
        <p:spPr>
          <a:xfrm>
            <a:off x="1589485" y="4000338"/>
            <a:ext cx="5679281" cy="437555"/>
          </a:xfrm>
          <a:prstGeom prst="rect">
            <a:avLst/>
          </a:prstGeom>
          <a:solidFill>
            <a:schemeClr val="bg1"/>
          </a:solidFill>
          <a:ln w="12700">
            <a:noFill/>
            <a:miter lim="400000"/>
          </a:ln>
        </p:spPr>
      </p:pic>
      <p:sp>
        <p:nvSpPr>
          <p:cNvPr id="464" name="Shape 464"/>
          <p:cNvSpPr>
            <a:spLocks noGrp="1"/>
          </p:cNvSpPr>
          <p:nvPr>
            <p:ph type="title"/>
          </p:nvPr>
        </p:nvSpPr>
        <p:spPr>
          <a:xfrm>
            <a:off x="892969" y="-80204"/>
            <a:ext cx="7358063" cy="1714500"/>
          </a:xfrm>
          <a:prstGeom prst="rect">
            <a:avLst/>
          </a:prstGeom>
          <a:ln>
            <a:noFill/>
          </a:ln>
        </p:spPr>
        <p:txBody>
          <a:bodyPr/>
          <a:lstStyle/>
          <a:p>
            <a:r>
              <a:t>Efeito Compton</a:t>
            </a:r>
          </a:p>
        </p:txBody>
      </p:sp>
      <p:sp>
        <p:nvSpPr>
          <p:cNvPr id="465" name="Shape 465"/>
          <p:cNvSpPr/>
          <p:nvPr/>
        </p:nvSpPr>
        <p:spPr>
          <a:xfrm>
            <a:off x="187523" y="4645471"/>
            <a:ext cx="7867055" cy="379912"/>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lgn="l"/>
          </a:lstStyle>
          <a:p>
            <a:r>
              <a:rPr sz="2000"/>
              <a:t>Da conservação da energia, temos que:</a:t>
            </a:r>
          </a:p>
        </p:txBody>
      </p:sp>
      <p:pic>
        <p:nvPicPr>
          <p:cNvPr id="466" name="droppedImage.pdf"/>
          <p:cNvPicPr>
            <a:picLocks noChangeAspect="1"/>
          </p:cNvPicPr>
          <p:nvPr/>
        </p:nvPicPr>
        <p:blipFill>
          <a:blip r:embed="rId9">
            <a:biLevel thresh="75000"/>
            <a:extLst>
              <a:ext uri="{BEBA8EAE-BF5A-486C-A8C5-ECC9F3942E4B}">
                <a14:imgProps xmlns:a14="http://schemas.microsoft.com/office/drawing/2010/main">
                  <a14:imgLayer r:embed="rId10">
                    <a14:imgEffect>
                      <a14:brightnessContrast bright="-40000" contrast="-40000"/>
                    </a14:imgEffect>
                  </a14:imgLayer>
                </a14:imgProps>
              </a:ext>
            </a:extLst>
          </a:blip>
          <a:stretch>
            <a:fillRect/>
          </a:stretch>
        </p:blipFill>
        <p:spPr>
          <a:xfrm>
            <a:off x="1710152" y="5445224"/>
            <a:ext cx="5322094" cy="392906"/>
          </a:xfrm>
          <a:prstGeom prst="rect">
            <a:avLst/>
          </a:prstGeom>
          <a:ln w="12700">
            <a:miter lim="400000"/>
          </a:ln>
        </p:spPr>
      </p:pic>
      <p:grpSp>
        <p:nvGrpSpPr>
          <p:cNvPr id="470" name="Group 470"/>
          <p:cNvGrpSpPr/>
          <p:nvPr/>
        </p:nvGrpSpPr>
        <p:grpSpPr>
          <a:xfrm>
            <a:off x="180675" y="6190306"/>
            <a:ext cx="8782650" cy="417662"/>
            <a:chOff x="0" y="91792"/>
            <a:chExt cx="12490878" cy="594008"/>
          </a:xfrm>
        </p:grpSpPr>
        <p:sp>
          <p:nvSpPr>
            <p:cNvPr id="467" name="Shape 467"/>
            <p:cNvSpPr/>
            <p:nvPr/>
          </p:nvSpPr>
          <p:spPr>
            <a:xfrm>
              <a:off x="0" y="91792"/>
              <a:ext cx="911932" cy="54031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5719" tIns="35719" rIns="35719" bIns="35719" numCol="1" anchor="ctr">
              <a:spAutoFit/>
            </a:bodyPr>
            <a:lstStyle/>
            <a:p>
              <a:r>
                <a:rPr sz="2000" dirty="0" err="1"/>
                <a:t>onde</a:t>
              </a:r>
              <a:r>
                <a:rPr sz="1266" dirty="0"/>
                <a:t> </a:t>
              </a:r>
            </a:p>
          </p:txBody>
        </p:sp>
        <p:pic>
          <p:nvPicPr>
            <p:cNvPr id="468" name="droppedImage.pdf"/>
            <p:cNvPicPr>
              <a:picLocks noChangeAspect="1"/>
            </p:cNvPicPr>
            <p:nvPr/>
          </p:nvPicPr>
          <p:blipFill>
            <a:blip r:embed="rId11">
              <a:biLevel thresh="75000"/>
              <a:extLst>
                <a:ext uri="{BEBA8EAE-BF5A-486C-A8C5-ECC9F3942E4B}">
                  <a14:imgProps xmlns:a14="http://schemas.microsoft.com/office/drawing/2010/main">
                    <a14:imgLayer r:embed="rId12">
                      <a14:imgEffect>
                        <a14:brightnessContrast bright="-40000" contrast="-40000"/>
                      </a14:imgEffect>
                    </a14:imgLayer>
                  </a14:imgProps>
                </a:ext>
              </a:extLst>
            </a:blip>
            <a:stretch>
              <a:fillRect/>
            </a:stretch>
          </p:blipFill>
          <p:spPr>
            <a:xfrm>
              <a:off x="1620484" y="190500"/>
              <a:ext cx="533401" cy="495300"/>
            </a:xfrm>
            <a:prstGeom prst="rect">
              <a:avLst/>
            </a:prstGeom>
            <a:ln w="12700" cap="flat">
              <a:noFill/>
              <a:miter lim="400000"/>
            </a:ln>
            <a:effectLst/>
          </p:spPr>
        </p:pic>
        <p:sp>
          <p:nvSpPr>
            <p:cNvPr id="469" name="Shape 469"/>
            <p:cNvSpPr/>
            <p:nvPr/>
          </p:nvSpPr>
          <p:spPr>
            <a:xfrm>
              <a:off x="2419777" y="91792"/>
              <a:ext cx="10071101" cy="54031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9" tIns="35719" rIns="35719" bIns="35719" numCol="1" anchor="ctr">
              <a:spAutoFit/>
            </a:bodyPr>
            <a:lstStyle>
              <a:lvl1pPr algn="l"/>
            </a:lstStyle>
            <a:p>
              <a:r>
                <a:rPr sz="2000"/>
                <a:t>é a energia cinética do eletrão.</a:t>
              </a:r>
            </a:p>
          </p:txBody>
        </p:sp>
      </p:grpSp>
    </p:spTree>
    <p:extLst>
      <p:ext uri="{BB962C8B-B14F-4D97-AF65-F5344CB8AC3E}">
        <p14:creationId xmlns:p14="http://schemas.microsoft.com/office/powerpoint/2010/main" val="71212058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Shape 472"/>
          <p:cNvSpPr>
            <a:spLocks noGrp="1"/>
          </p:cNvSpPr>
          <p:nvPr>
            <p:ph type="title"/>
          </p:nvPr>
        </p:nvSpPr>
        <p:spPr>
          <a:xfrm>
            <a:off x="892969" y="-160734"/>
            <a:ext cx="7358063" cy="1393031"/>
          </a:xfrm>
          <a:prstGeom prst="rect">
            <a:avLst/>
          </a:prstGeom>
        </p:spPr>
        <p:txBody>
          <a:bodyPr/>
          <a:lstStyle/>
          <a:p>
            <a:r>
              <a:t>Efeito Compton</a:t>
            </a:r>
          </a:p>
        </p:txBody>
      </p:sp>
      <p:grpSp>
        <p:nvGrpSpPr>
          <p:cNvPr id="475" name="Group 475"/>
          <p:cNvGrpSpPr/>
          <p:nvPr/>
        </p:nvGrpSpPr>
        <p:grpSpPr>
          <a:xfrm>
            <a:off x="384766" y="1221412"/>
            <a:ext cx="4990907" cy="1002081"/>
            <a:chOff x="0" y="48018"/>
            <a:chExt cx="7098178" cy="1425182"/>
          </a:xfrm>
        </p:grpSpPr>
        <p:sp>
          <p:nvSpPr>
            <p:cNvPr id="473" name="Shape 473"/>
            <p:cNvSpPr/>
            <p:nvPr/>
          </p:nvSpPr>
          <p:spPr>
            <a:xfrm>
              <a:off x="0" y="48018"/>
              <a:ext cx="5181600" cy="62786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9" tIns="35719" rIns="35719" bIns="35719" numCol="1" anchor="ctr">
              <a:spAutoFit/>
            </a:bodyPr>
            <a:lstStyle>
              <a:lvl1pPr algn="l"/>
            </a:lstStyle>
            <a:p>
              <a:r>
                <a:rPr sz="2400" dirty="0"/>
                <a:t>Por outro </a:t>
              </a:r>
              <a:r>
                <a:rPr sz="2400" dirty="0" err="1"/>
                <a:t>lado</a:t>
              </a:r>
              <a:r>
                <a:rPr sz="2400" dirty="0"/>
                <a:t>,</a:t>
              </a:r>
            </a:p>
          </p:txBody>
        </p:sp>
        <p:pic>
          <p:nvPicPr>
            <p:cNvPr id="474" name="droppedImage.pdf"/>
            <p:cNvPicPr>
              <a:picLocks noChangeAspect="1"/>
            </p:cNvPicPr>
            <p:nvPr/>
          </p:nvPicPr>
          <p:blipFill>
            <a:blip r:embed="rId3">
              <a:biLevel thresh="75000"/>
              <a:extLst>
                <a:ext uri="{BEBA8EAE-BF5A-486C-A8C5-ECC9F3942E4B}">
                  <a14:imgProps xmlns:a14="http://schemas.microsoft.com/office/drawing/2010/main">
                    <a14:imgLayer r:embed="rId4">
                      <a14:imgEffect>
                        <a14:sharpenSoften amount="-50000"/>
                      </a14:imgEffect>
                      <a14:imgEffect>
                        <a14:saturation sat="0"/>
                      </a14:imgEffect>
                      <a14:imgEffect>
                        <a14:brightnessContrast bright="-40000" contrast="-40000"/>
                      </a14:imgEffect>
                    </a14:imgLayer>
                  </a14:imgProps>
                </a:ext>
              </a:extLst>
            </a:blip>
            <a:stretch>
              <a:fillRect/>
            </a:stretch>
          </p:blipFill>
          <p:spPr>
            <a:xfrm>
              <a:off x="4050177" y="914400"/>
              <a:ext cx="3048001" cy="558800"/>
            </a:xfrm>
            <a:prstGeom prst="rect">
              <a:avLst/>
            </a:prstGeom>
            <a:ln w="12700" cap="flat">
              <a:noFill/>
              <a:miter lim="400000"/>
            </a:ln>
            <a:effectLst/>
          </p:spPr>
        </p:pic>
      </p:grpSp>
      <p:grpSp>
        <p:nvGrpSpPr>
          <p:cNvPr id="478" name="Group 478"/>
          <p:cNvGrpSpPr/>
          <p:nvPr/>
        </p:nvGrpSpPr>
        <p:grpSpPr>
          <a:xfrm>
            <a:off x="458082" y="2382271"/>
            <a:ext cx="5756981" cy="921714"/>
            <a:chOff x="0" y="48018"/>
            <a:chExt cx="8187705" cy="1310882"/>
          </a:xfrm>
        </p:grpSpPr>
        <p:pic>
          <p:nvPicPr>
            <p:cNvPr id="476" name="droppedImage.pdf"/>
            <p:cNvPicPr>
              <a:picLocks noChangeAspect="1"/>
            </p:cNvPicPr>
            <p:nvPr/>
          </p:nvPicPr>
          <p:blipFill>
            <a:blip r:embed="rId5">
              <a:biLevel thresh="75000"/>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3691904" y="711200"/>
              <a:ext cx="4495801" cy="647700"/>
            </a:xfrm>
            <a:prstGeom prst="rect">
              <a:avLst/>
            </a:prstGeom>
            <a:ln w="12700" cap="flat">
              <a:noFill/>
              <a:miter lim="400000"/>
            </a:ln>
            <a:effectLst/>
          </p:spPr>
        </p:pic>
        <p:sp>
          <p:nvSpPr>
            <p:cNvPr id="477" name="Shape 477"/>
            <p:cNvSpPr/>
            <p:nvPr/>
          </p:nvSpPr>
          <p:spPr>
            <a:xfrm>
              <a:off x="0" y="48018"/>
              <a:ext cx="1916514" cy="62786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5719" tIns="35719" rIns="35719" bIns="35719" numCol="1" anchor="ctr">
              <a:spAutoFit/>
            </a:bodyPr>
            <a:lstStyle/>
            <a:p>
              <a:r>
                <a:rPr sz="2400" dirty="0"/>
                <a:t>e </a:t>
              </a:r>
              <a:r>
                <a:rPr sz="2400" dirty="0" err="1"/>
                <a:t>também</a:t>
              </a:r>
              <a:endParaRPr sz="2400" dirty="0"/>
            </a:p>
          </p:txBody>
        </p:sp>
      </p:grpSp>
      <p:grpSp>
        <p:nvGrpSpPr>
          <p:cNvPr id="481" name="Group 481"/>
          <p:cNvGrpSpPr/>
          <p:nvPr/>
        </p:nvGrpSpPr>
        <p:grpSpPr>
          <a:xfrm>
            <a:off x="416457" y="3528206"/>
            <a:ext cx="5825602" cy="1011011"/>
            <a:chOff x="0" y="48018"/>
            <a:chExt cx="8285299" cy="1437882"/>
          </a:xfrm>
        </p:grpSpPr>
        <p:sp>
          <p:nvSpPr>
            <p:cNvPr id="479" name="Shape 479"/>
            <p:cNvSpPr/>
            <p:nvPr/>
          </p:nvSpPr>
          <p:spPr>
            <a:xfrm>
              <a:off x="0" y="48018"/>
              <a:ext cx="1616398" cy="62786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5719" tIns="35719" rIns="35719" bIns="35719" numCol="1" anchor="ctr">
              <a:spAutoFit/>
            </a:bodyPr>
            <a:lstStyle/>
            <a:p>
              <a:r>
                <a:rPr sz="2400" dirty="0"/>
                <a:t>de </a:t>
              </a:r>
              <a:r>
                <a:rPr sz="2400" dirty="0" err="1"/>
                <a:t>onde</a:t>
              </a:r>
              <a:r>
                <a:rPr sz="1266" dirty="0"/>
                <a:t>,</a:t>
              </a:r>
            </a:p>
          </p:txBody>
        </p:sp>
        <p:pic>
          <p:nvPicPr>
            <p:cNvPr id="480" name="droppedImage.pdf"/>
            <p:cNvPicPr>
              <a:picLocks noChangeAspect="1"/>
            </p:cNvPicPr>
            <p:nvPr/>
          </p:nvPicPr>
          <p:blipFill>
            <a:blip r:embed="rId7">
              <a:biLevel thresh="75000"/>
              <a:extLst>
                <a:ext uri="{BEBA8EAE-BF5A-486C-A8C5-ECC9F3942E4B}">
                  <a14:imgProps xmlns:a14="http://schemas.microsoft.com/office/drawing/2010/main">
                    <a14:imgLayer r:embed="rId8">
                      <a14:imgEffect>
                        <a14:brightnessContrast bright="-40000" contrast="-40000"/>
                      </a14:imgEffect>
                    </a14:imgLayer>
                  </a14:imgProps>
                </a:ext>
              </a:extLst>
            </a:blip>
            <a:stretch>
              <a:fillRect/>
            </a:stretch>
          </p:blipFill>
          <p:spPr>
            <a:xfrm>
              <a:off x="3738698" y="901700"/>
              <a:ext cx="4546601" cy="584200"/>
            </a:xfrm>
            <a:prstGeom prst="rect">
              <a:avLst/>
            </a:prstGeom>
            <a:ln w="12700" cap="flat">
              <a:noFill/>
              <a:miter lim="400000"/>
            </a:ln>
            <a:effectLst/>
          </p:spPr>
        </p:pic>
      </p:grpSp>
      <p:grpSp>
        <p:nvGrpSpPr>
          <p:cNvPr id="484" name="Group 484"/>
          <p:cNvGrpSpPr/>
          <p:nvPr/>
        </p:nvGrpSpPr>
        <p:grpSpPr>
          <a:xfrm>
            <a:off x="451264" y="4671207"/>
            <a:ext cx="7907732" cy="1528932"/>
            <a:chOff x="0" y="48018"/>
            <a:chExt cx="11246551" cy="2174482"/>
          </a:xfrm>
        </p:grpSpPr>
        <p:sp>
          <p:nvSpPr>
            <p:cNvPr id="482" name="Shape 482"/>
            <p:cNvSpPr/>
            <p:nvPr/>
          </p:nvSpPr>
          <p:spPr>
            <a:xfrm>
              <a:off x="0" y="48018"/>
              <a:ext cx="1659715" cy="62786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5719" tIns="35719" rIns="35719" bIns="35719" numCol="1" anchor="ctr">
              <a:spAutoFit/>
            </a:bodyPr>
            <a:lstStyle/>
            <a:p>
              <a:r>
                <a:rPr sz="2400" dirty="0" err="1"/>
                <a:t>pelo</a:t>
              </a:r>
              <a:r>
                <a:rPr sz="2400" dirty="0"/>
                <a:t> que</a:t>
              </a:r>
            </a:p>
          </p:txBody>
        </p:sp>
        <p:pic>
          <p:nvPicPr>
            <p:cNvPr id="483" name="droppedImage.pdf"/>
            <p:cNvPicPr>
              <a:picLocks noChangeAspect="1"/>
            </p:cNvPicPr>
            <p:nvPr/>
          </p:nvPicPr>
          <p:blipFill>
            <a:blip r:embed="rId9">
              <a:biLevel thresh="75000"/>
              <a:extLst>
                <a:ext uri="{BEBA8EAE-BF5A-486C-A8C5-ECC9F3942E4B}">
                  <a14:imgProps xmlns:a14="http://schemas.microsoft.com/office/drawing/2010/main">
                    <a14:imgLayer r:embed="rId10">
                      <a14:imgEffect>
                        <a14:brightnessContrast bright="-40000" contrast="-40000"/>
                      </a14:imgEffect>
                    </a14:imgLayer>
                  </a14:imgProps>
                </a:ext>
              </a:extLst>
            </a:blip>
            <a:stretch>
              <a:fillRect/>
            </a:stretch>
          </p:blipFill>
          <p:spPr>
            <a:xfrm>
              <a:off x="235650" y="1600200"/>
              <a:ext cx="11010901" cy="622300"/>
            </a:xfrm>
            <a:prstGeom prst="rect">
              <a:avLst/>
            </a:prstGeom>
            <a:ln w="12700" cap="flat">
              <a:noFill/>
              <a:miter lim="400000"/>
            </a:ln>
            <a:effectLst/>
          </p:spPr>
        </p:pic>
      </p:grpSp>
      <p:sp>
        <p:nvSpPr>
          <p:cNvPr id="2" name="CaixaDeTexto 1">
            <a:extLst>
              <a:ext uri="{FF2B5EF4-FFF2-40B4-BE49-F238E27FC236}">
                <a16:creationId xmlns:a16="http://schemas.microsoft.com/office/drawing/2014/main" id="{370B91D2-0998-4007-A961-717F0AC32BB2}"/>
              </a:ext>
            </a:extLst>
          </p:cNvPr>
          <p:cNvSpPr txBox="1"/>
          <p:nvPr/>
        </p:nvSpPr>
        <p:spPr>
          <a:xfrm>
            <a:off x="3347864" y="1982034"/>
            <a:ext cx="144016" cy="369332"/>
          </a:xfrm>
          <a:prstGeom prst="rect">
            <a:avLst/>
          </a:prstGeom>
          <a:noFill/>
        </p:spPr>
        <p:txBody>
          <a:bodyPr wrap="square" rtlCol="0">
            <a:spAutoFit/>
          </a:bodyPr>
          <a:lstStyle/>
          <a:p>
            <a:r>
              <a:rPr lang="pt-PT" dirty="0"/>
              <a:t>e</a:t>
            </a:r>
          </a:p>
        </p:txBody>
      </p:sp>
      <p:sp>
        <p:nvSpPr>
          <p:cNvPr id="16" name="CaixaDeTexto 15">
            <a:extLst>
              <a:ext uri="{FF2B5EF4-FFF2-40B4-BE49-F238E27FC236}">
                <a16:creationId xmlns:a16="http://schemas.microsoft.com/office/drawing/2014/main" id="{CA8665EF-0A8A-48F7-B02E-311B198B9A4C}"/>
              </a:ext>
            </a:extLst>
          </p:cNvPr>
          <p:cNvSpPr txBox="1"/>
          <p:nvPr/>
        </p:nvSpPr>
        <p:spPr>
          <a:xfrm>
            <a:off x="3203848" y="3039852"/>
            <a:ext cx="144016" cy="369332"/>
          </a:xfrm>
          <a:prstGeom prst="rect">
            <a:avLst/>
          </a:prstGeom>
          <a:noFill/>
        </p:spPr>
        <p:txBody>
          <a:bodyPr wrap="square" rtlCol="0">
            <a:spAutoFit/>
          </a:bodyPr>
          <a:lstStyle/>
          <a:p>
            <a:r>
              <a:rPr lang="pt-PT" dirty="0"/>
              <a:t>e</a:t>
            </a:r>
          </a:p>
        </p:txBody>
      </p:sp>
    </p:spTree>
    <p:extLst>
      <p:ext uri="{BB962C8B-B14F-4D97-AF65-F5344CB8AC3E}">
        <p14:creationId xmlns:p14="http://schemas.microsoft.com/office/powerpoint/2010/main" val="5206105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6" name="droppedImage.pdf"/>
          <p:cNvPicPr>
            <a:picLocks noChangeAspect="1"/>
          </p:cNvPicPr>
          <p:nvPr/>
        </p:nvPicPr>
        <p:blipFill>
          <a:blip r:embed="rId3">
            <a:biLevel thresh="75000"/>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1625203" y="1643062"/>
            <a:ext cx="5679281" cy="437555"/>
          </a:xfrm>
          <a:prstGeom prst="rect">
            <a:avLst/>
          </a:prstGeom>
          <a:ln w="12700">
            <a:miter lim="400000"/>
          </a:ln>
        </p:spPr>
      </p:pic>
      <p:sp>
        <p:nvSpPr>
          <p:cNvPr id="487" name="Shape 487"/>
          <p:cNvSpPr>
            <a:spLocks noGrp="1"/>
          </p:cNvSpPr>
          <p:nvPr>
            <p:ph type="title"/>
          </p:nvPr>
        </p:nvSpPr>
        <p:spPr>
          <a:xfrm>
            <a:off x="892969" y="-160734"/>
            <a:ext cx="7358063" cy="1393031"/>
          </a:xfrm>
          <a:prstGeom prst="rect">
            <a:avLst/>
          </a:prstGeom>
        </p:spPr>
        <p:txBody>
          <a:bodyPr/>
          <a:lstStyle/>
          <a:p>
            <a:r>
              <a:t>Efeito Compton</a:t>
            </a:r>
          </a:p>
        </p:txBody>
      </p:sp>
      <p:grpSp>
        <p:nvGrpSpPr>
          <p:cNvPr id="490" name="Group 490"/>
          <p:cNvGrpSpPr/>
          <p:nvPr/>
        </p:nvGrpSpPr>
        <p:grpSpPr>
          <a:xfrm>
            <a:off x="337209" y="3293099"/>
            <a:ext cx="6949417" cy="1055659"/>
            <a:chOff x="0" y="48018"/>
            <a:chExt cx="9883614" cy="1501382"/>
          </a:xfrm>
        </p:grpSpPr>
        <p:sp>
          <p:nvSpPr>
            <p:cNvPr id="488" name="Shape 488"/>
            <p:cNvSpPr/>
            <p:nvPr/>
          </p:nvSpPr>
          <p:spPr>
            <a:xfrm>
              <a:off x="0" y="48018"/>
              <a:ext cx="1646401" cy="62786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5719" tIns="35719" rIns="35719" bIns="35719" numCol="1" anchor="ctr">
              <a:spAutoFit/>
            </a:bodyPr>
            <a:lstStyle/>
            <a:p>
              <a:r>
                <a:rPr sz="2400" dirty="0" err="1"/>
                <a:t>Pelo</a:t>
              </a:r>
              <a:r>
                <a:rPr sz="2400" dirty="0"/>
                <a:t> que</a:t>
              </a:r>
            </a:p>
          </p:txBody>
        </p:sp>
        <p:pic>
          <p:nvPicPr>
            <p:cNvPr id="489" name="droppedImage.pdf"/>
            <p:cNvPicPr>
              <a:picLocks noChangeAspect="1"/>
            </p:cNvPicPr>
            <p:nvPr/>
          </p:nvPicPr>
          <p:blipFill>
            <a:blip r:embed="rId5">
              <a:biLevel thresh="75000"/>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1527013" y="990600"/>
              <a:ext cx="8356601" cy="558800"/>
            </a:xfrm>
            <a:prstGeom prst="rect">
              <a:avLst/>
            </a:prstGeom>
            <a:ln w="12700" cap="flat">
              <a:noFill/>
              <a:miter lim="400000"/>
            </a:ln>
            <a:effectLst/>
          </p:spPr>
        </p:pic>
      </p:grpSp>
      <p:grpSp>
        <p:nvGrpSpPr>
          <p:cNvPr id="493" name="Group 493"/>
          <p:cNvGrpSpPr/>
          <p:nvPr/>
        </p:nvGrpSpPr>
        <p:grpSpPr>
          <a:xfrm>
            <a:off x="205396" y="4578974"/>
            <a:ext cx="5947160" cy="1305690"/>
            <a:chOff x="0" y="48018"/>
            <a:chExt cx="8458182" cy="1856982"/>
          </a:xfrm>
        </p:grpSpPr>
        <p:sp>
          <p:nvSpPr>
            <p:cNvPr id="491" name="Shape 491"/>
            <p:cNvSpPr/>
            <p:nvPr/>
          </p:nvSpPr>
          <p:spPr>
            <a:xfrm>
              <a:off x="0" y="48018"/>
              <a:ext cx="563117" cy="62786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5719" tIns="35719" rIns="35719" bIns="35719" numCol="1" anchor="ctr">
              <a:spAutoFit/>
            </a:bodyPr>
            <a:lstStyle/>
            <a:p>
              <a:r>
                <a:rPr sz="2400" dirty="0" err="1"/>
                <a:t>ou</a:t>
              </a:r>
              <a:endParaRPr sz="2400" dirty="0"/>
            </a:p>
          </p:txBody>
        </p:sp>
        <p:pic>
          <p:nvPicPr>
            <p:cNvPr id="492" name="droppedImage.pdf"/>
            <p:cNvPicPr>
              <a:picLocks noChangeAspect="1"/>
            </p:cNvPicPr>
            <p:nvPr/>
          </p:nvPicPr>
          <p:blipFill>
            <a:blip r:embed="rId7">
              <a:biLevel thresh="75000"/>
              <a:extLst>
                <a:ext uri="{BEBA8EAE-BF5A-486C-A8C5-ECC9F3942E4B}">
                  <a14:imgProps xmlns:a14="http://schemas.microsoft.com/office/drawing/2010/main">
                    <a14:imgLayer r:embed="rId8">
                      <a14:imgEffect>
                        <a14:brightnessContrast bright="-40000" contrast="-40000"/>
                      </a14:imgEffect>
                    </a14:imgLayer>
                  </a14:imgProps>
                </a:ext>
              </a:extLst>
            </a:blip>
            <a:stretch>
              <a:fillRect/>
            </a:stretch>
          </p:blipFill>
          <p:spPr>
            <a:xfrm>
              <a:off x="3644881" y="850900"/>
              <a:ext cx="4813301" cy="1054100"/>
            </a:xfrm>
            <a:prstGeom prst="rect">
              <a:avLst/>
            </a:prstGeom>
            <a:ln w="12700" cap="flat">
              <a:noFill/>
              <a:miter lim="400000"/>
            </a:ln>
            <a:effectLst/>
          </p:spPr>
        </p:pic>
      </p:grpSp>
      <p:pic>
        <p:nvPicPr>
          <p:cNvPr id="494" name="droppedImage.pdf"/>
          <p:cNvPicPr>
            <a:picLocks noChangeAspect="1"/>
          </p:cNvPicPr>
          <p:nvPr/>
        </p:nvPicPr>
        <p:blipFill>
          <a:blip r:embed="rId9">
            <a:biLevel thresh="75000"/>
            <a:extLst>
              <a:ext uri="{BEBA8EAE-BF5A-486C-A8C5-ECC9F3942E4B}">
                <a14:imgProps xmlns:a14="http://schemas.microsoft.com/office/drawing/2010/main">
                  <a14:imgLayer r:embed="rId10">
                    <a14:imgEffect>
                      <a14:brightnessContrast bright="-40000" contrast="-40000"/>
                    </a14:imgEffect>
                  </a14:imgLayer>
                </a14:imgProps>
              </a:ext>
            </a:extLst>
          </a:blip>
          <a:stretch>
            <a:fillRect/>
          </a:stretch>
        </p:blipFill>
        <p:spPr>
          <a:xfrm>
            <a:off x="848320" y="2428875"/>
            <a:ext cx="7742039" cy="437555"/>
          </a:xfrm>
          <a:prstGeom prst="rect">
            <a:avLst/>
          </a:prstGeom>
          <a:ln w="12700">
            <a:miter lim="400000"/>
          </a:ln>
        </p:spPr>
      </p:pic>
      <p:pic>
        <p:nvPicPr>
          <p:cNvPr id="2" name="Imagem 1">
            <a:extLst>
              <a:ext uri="{FF2B5EF4-FFF2-40B4-BE49-F238E27FC236}">
                <a16:creationId xmlns:a16="http://schemas.microsoft.com/office/drawing/2014/main" id="{3B59C9F7-63E5-42DD-A6B6-41AE7126CCCB}"/>
              </a:ext>
            </a:extLst>
          </p:cNvPr>
          <p:cNvPicPr>
            <a:picLocks noChangeAspect="1"/>
          </p:cNvPicPr>
          <p:nvPr/>
        </p:nvPicPr>
        <p:blipFill>
          <a:blip r:embed="rId11"/>
          <a:stretch>
            <a:fillRect/>
          </a:stretch>
        </p:blipFill>
        <p:spPr>
          <a:xfrm>
            <a:off x="5161819" y="5772449"/>
            <a:ext cx="3982181" cy="741163"/>
          </a:xfrm>
          <a:prstGeom prst="rect">
            <a:avLst/>
          </a:prstGeom>
        </p:spPr>
      </p:pic>
      <p:pic>
        <p:nvPicPr>
          <p:cNvPr id="3" name="Imagem 2">
            <a:extLst>
              <a:ext uri="{FF2B5EF4-FFF2-40B4-BE49-F238E27FC236}">
                <a16:creationId xmlns:a16="http://schemas.microsoft.com/office/drawing/2014/main" id="{AECFD933-CEBF-49F5-B860-54CF4F1E4D1C}"/>
              </a:ext>
            </a:extLst>
          </p:cNvPr>
          <p:cNvPicPr>
            <a:picLocks noChangeAspect="1"/>
          </p:cNvPicPr>
          <p:nvPr/>
        </p:nvPicPr>
        <p:blipFill>
          <a:blip r:embed="rId12"/>
          <a:stretch>
            <a:fillRect/>
          </a:stretch>
        </p:blipFill>
        <p:spPr>
          <a:xfrm>
            <a:off x="6502167" y="3941863"/>
            <a:ext cx="727602" cy="392905"/>
          </a:xfrm>
          <a:prstGeom prst="rect">
            <a:avLst/>
          </a:prstGeom>
        </p:spPr>
      </p:pic>
    </p:spTree>
    <p:extLst>
      <p:ext uri="{BB962C8B-B14F-4D97-AF65-F5344CB8AC3E}">
        <p14:creationId xmlns:p14="http://schemas.microsoft.com/office/powerpoint/2010/main" val="268008802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3862" y="237688"/>
            <a:ext cx="7398116" cy="707886"/>
          </a:xfrm>
          <a:prstGeom prst="rect">
            <a:avLst/>
          </a:prstGeom>
          <a:noFill/>
        </p:spPr>
        <p:txBody>
          <a:bodyPr wrap="none" rtlCol="0">
            <a:spAutoFit/>
          </a:bodyPr>
          <a:lstStyle/>
          <a:p>
            <a:r>
              <a:rPr lang="pt-PT" sz="4000" b="1" dirty="0">
                <a:solidFill>
                  <a:schemeClr val="accent1"/>
                </a:solidFill>
              </a:rPr>
              <a:t>Fotões e ondas electromagnéticas</a:t>
            </a:r>
          </a:p>
        </p:txBody>
      </p:sp>
      <p:sp>
        <p:nvSpPr>
          <p:cNvPr id="3" name="TextBox 2"/>
          <p:cNvSpPr txBox="1"/>
          <p:nvPr/>
        </p:nvSpPr>
        <p:spPr>
          <a:xfrm>
            <a:off x="493862" y="1094700"/>
            <a:ext cx="8497070" cy="5355312"/>
          </a:xfrm>
          <a:prstGeom prst="rect">
            <a:avLst/>
          </a:prstGeom>
          <a:noFill/>
        </p:spPr>
        <p:txBody>
          <a:bodyPr wrap="none" rtlCol="0">
            <a:spAutoFit/>
          </a:bodyPr>
          <a:lstStyle/>
          <a:p>
            <a:pPr marL="342900" indent="-342900">
              <a:lnSpc>
                <a:spcPct val="150000"/>
              </a:lnSpc>
              <a:buFont typeface="Arial" pitchFamily="34" charset="0"/>
              <a:buChar char="•"/>
            </a:pPr>
            <a:r>
              <a:rPr lang="pt-PT" sz="2000" dirty="0"/>
              <a:t>Há experiências que demonstram uma natureza corpuscular da luz  </a:t>
            </a:r>
          </a:p>
          <a:p>
            <a:pPr>
              <a:lnSpc>
                <a:spcPct val="150000"/>
              </a:lnSpc>
            </a:pPr>
            <a:r>
              <a:rPr lang="pt-PT" sz="2000" dirty="0"/>
              <a:t>       (efeito </a:t>
            </a:r>
            <a:r>
              <a:rPr lang="pt-PT" sz="2000" dirty="0" err="1"/>
              <a:t>fotoeléctrico</a:t>
            </a:r>
            <a:r>
              <a:rPr lang="pt-PT" sz="2000" dirty="0"/>
              <a:t>, efeito </a:t>
            </a:r>
            <a:r>
              <a:rPr lang="pt-PT" sz="2000" dirty="0" err="1"/>
              <a:t>Compton</a:t>
            </a:r>
            <a:r>
              <a:rPr lang="pt-PT" sz="2000" dirty="0"/>
              <a:t>)</a:t>
            </a:r>
          </a:p>
          <a:p>
            <a:pPr>
              <a:lnSpc>
                <a:spcPct val="150000"/>
              </a:lnSpc>
            </a:pPr>
            <a:endParaRPr lang="pt-PT" sz="2000" dirty="0"/>
          </a:p>
          <a:p>
            <a:pPr>
              <a:lnSpc>
                <a:spcPct val="150000"/>
              </a:lnSpc>
            </a:pPr>
            <a:endParaRPr lang="pt-PT" sz="2000" dirty="0"/>
          </a:p>
          <a:p>
            <a:pPr>
              <a:lnSpc>
                <a:spcPct val="150000"/>
              </a:lnSpc>
            </a:pPr>
            <a:endParaRPr lang="pt-PT" sz="2000" dirty="0"/>
          </a:p>
          <a:p>
            <a:pPr>
              <a:lnSpc>
                <a:spcPct val="150000"/>
              </a:lnSpc>
            </a:pPr>
            <a:endParaRPr lang="pt-PT" sz="2000" dirty="0"/>
          </a:p>
          <a:p>
            <a:pPr>
              <a:lnSpc>
                <a:spcPct val="150000"/>
              </a:lnSpc>
            </a:pPr>
            <a:endParaRPr lang="pt-PT" sz="2000" dirty="0"/>
          </a:p>
          <a:p>
            <a:pPr marL="342900" indent="-342900">
              <a:lnSpc>
                <a:spcPct val="150000"/>
              </a:lnSpc>
              <a:buFont typeface="Arial" pitchFamily="34" charset="0"/>
              <a:buChar char="•"/>
            </a:pPr>
            <a:r>
              <a:rPr lang="pt-PT" sz="2000" dirty="0"/>
              <a:t>Há experiências que demonstram a natureza </a:t>
            </a:r>
          </a:p>
          <a:p>
            <a:pPr>
              <a:lnSpc>
                <a:spcPct val="150000"/>
              </a:lnSpc>
            </a:pPr>
            <a:r>
              <a:rPr lang="pt-PT" sz="2000" dirty="0"/>
              <a:t>       ondulatória da luz  (interferência, difração)</a:t>
            </a:r>
          </a:p>
          <a:p>
            <a:pPr>
              <a:lnSpc>
                <a:spcPct val="150000"/>
              </a:lnSpc>
            </a:pPr>
            <a:r>
              <a:rPr lang="pt-PT" sz="2400" dirty="0">
                <a:solidFill>
                  <a:schemeClr val="tx2"/>
                </a:solidFill>
              </a:rPr>
              <a:t>               </a:t>
            </a:r>
          </a:p>
          <a:p>
            <a:pPr>
              <a:lnSpc>
                <a:spcPct val="150000"/>
              </a:lnSpc>
            </a:pPr>
            <a:r>
              <a:rPr lang="pt-PT" sz="2400" dirty="0">
                <a:solidFill>
                  <a:schemeClr val="tx2"/>
                </a:solidFill>
              </a:rPr>
              <a:t>                  </a:t>
            </a:r>
            <a:r>
              <a:rPr lang="pt-PT" sz="2400" dirty="0">
                <a:solidFill>
                  <a:schemeClr val="accent2"/>
                </a:solidFill>
              </a:rPr>
              <a:t>A Luz tem uma natureza </a:t>
            </a:r>
            <a:r>
              <a:rPr lang="pt-PT" sz="2400" b="1" dirty="0">
                <a:solidFill>
                  <a:schemeClr val="accent2"/>
                </a:solidFill>
              </a:rPr>
              <a:t>dual : dualidade onda-partícula</a:t>
            </a:r>
            <a:endParaRPr lang="pt-PT" sz="2000" dirty="0">
              <a:solidFill>
                <a:schemeClr val="accent2"/>
              </a:solidFill>
            </a:endParaRPr>
          </a:p>
        </p:txBody>
      </p:sp>
      <p:sp>
        <p:nvSpPr>
          <p:cNvPr id="4" name="Seta para a direita 3"/>
          <p:cNvSpPr/>
          <p:nvPr/>
        </p:nvSpPr>
        <p:spPr>
          <a:xfrm>
            <a:off x="357158" y="587727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156" y="3356992"/>
            <a:ext cx="2857500" cy="2152650"/>
          </a:xfrm>
          <a:prstGeom prst="rect">
            <a:avLst/>
          </a:prstGeom>
        </p:spPr>
      </p:pic>
      <p:pic>
        <p:nvPicPr>
          <p:cNvPr id="7" name="Image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1564" y="2132856"/>
            <a:ext cx="2978214" cy="2098287"/>
          </a:xfrm>
          <a:prstGeom prst="rect">
            <a:avLst/>
          </a:prstGeom>
        </p:spPr>
      </p:pic>
    </p:spTree>
    <p:extLst>
      <p:ext uri="{BB962C8B-B14F-4D97-AF65-F5344CB8AC3E}">
        <p14:creationId xmlns:p14="http://schemas.microsoft.com/office/powerpoint/2010/main" val="144905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395536" y="332656"/>
            <a:ext cx="8136904" cy="6370975"/>
          </a:xfrm>
          <a:prstGeom prst="rect">
            <a:avLst/>
          </a:prstGeom>
        </p:spPr>
        <p:txBody>
          <a:bodyPr wrap="square">
            <a:spAutoFit/>
          </a:bodyPr>
          <a:lstStyle/>
          <a:p>
            <a:pPr lvl="0"/>
            <a:r>
              <a:rPr lang="pt-PT" sz="4400" b="1" i="1" dirty="0">
                <a:solidFill>
                  <a:srgbClr val="4F81BD"/>
                </a:solidFill>
              </a:rPr>
              <a:t>O que é um Fotão?</a:t>
            </a:r>
          </a:p>
          <a:p>
            <a:pPr lvl="0"/>
            <a:endParaRPr lang="pt-PT" sz="2800" b="1" i="1" dirty="0">
              <a:solidFill>
                <a:srgbClr val="4F81BD"/>
              </a:solidFill>
            </a:endParaRPr>
          </a:p>
          <a:p>
            <a:pPr lvl="0">
              <a:lnSpc>
                <a:spcPct val="150000"/>
              </a:lnSpc>
            </a:pPr>
            <a:r>
              <a:rPr lang="pt-PT" sz="2800" dirty="0">
                <a:solidFill>
                  <a:prstClr val="black"/>
                </a:solidFill>
              </a:rPr>
              <a:t>• a sua velocidade no vazio é </a:t>
            </a:r>
            <a:r>
              <a:rPr lang="pt-PT" sz="2800" b="1" dirty="0">
                <a:solidFill>
                  <a:srgbClr val="C00000"/>
                </a:solidFill>
              </a:rPr>
              <a:t>c</a:t>
            </a:r>
            <a:r>
              <a:rPr lang="pt-PT" sz="2800" i="1" dirty="0">
                <a:solidFill>
                  <a:srgbClr val="C00000"/>
                </a:solidFill>
              </a:rPr>
              <a:t> </a:t>
            </a:r>
            <a:r>
              <a:rPr lang="pt-PT" sz="2800" dirty="0">
                <a:solidFill>
                  <a:prstClr val="black"/>
                </a:solidFill>
              </a:rPr>
              <a:t>= 3x10</a:t>
            </a:r>
            <a:r>
              <a:rPr lang="pt-PT" sz="2800" baseline="30000" dirty="0">
                <a:solidFill>
                  <a:prstClr val="black"/>
                </a:solidFill>
              </a:rPr>
              <a:t>8</a:t>
            </a:r>
            <a:r>
              <a:rPr lang="pt-PT" sz="2800" dirty="0">
                <a:solidFill>
                  <a:prstClr val="black"/>
                </a:solidFill>
              </a:rPr>
              <a:t> m/s ;  </a:t>
            </a:r>
            <a:r>
              <a:rPr lang="pt-PT" sz="2800" b="1" dirty="0">
                <a:solidFill>
                  <a:srgbClr val="C00000"/>
                </a:solidFill>
                <a:sym typeface="Symbol"/>
              </a:rPr>
              <a:t></a:t>
            </a:r>
            <a:r>
              <a:rPr lang="el-GR" sz="2800" b="1" i="1" dirty="0">
                <a:solidFill>
                  <a:srgbClr val="C00000"/>
                </a:solidFill>
              </a:rPr>
              <a:t>ν</a:t>
            </a:r>
            <a:r>
              <a:rPr lang="pt-PT" sz="2800" b="1" dirty="0">
                <a:solidFill>
                  <a:srgbClr val="C00000"/>
                </a:solidFill>
              </a:rPr>
              <a:t> =c</a:t>
            </a:r>
          </a:p>
          <a:p>
            <a:pPr lvl="0">
              <a:lnSpc>
                <a:spcPct val="150000"/>
              </a:lnSpc>
            </a:pPr>
            <a:r>
              <a:rPr lang="pt-PT" sz="2800" dirty="0">
                <a:solidFill>
                  <a:prstClr val="black"/>
                </a:solidFill>
              </a:rPr>
              <a:t>• não </a:t>
            </a:r>
            <a:r>
              <a:rPr lang="pt-PT" sz="2800">
                <a:solidFill>
                  <a:prstClr val="black"/>
                </a:solidFill>
              </a:rPr>
              <a:t>tem massa (m=</a:t>
            </a:r>
            <a:r>
              <a:rPr lang="pt-PT" sz="2800" dirty="0">
                <a:solidFill>
                  <a:prstClr val="black"/>
                </a:solidFill>
              </a:rPr>
              <a:t>0!)</a:t>
            </a:r>
          </a:p>
          <a:p>
            <a:pPr lvl="0">
              <a:lnSpc>
                <a:spcPct val="150000"/>
              </a:lnSpc>
            </a:pPr>
            <a:r>
              <a:rPr lang="pt-PT" sz="2800" dirty="0">
                <a:solidFill>
                  <a:prstClr val="black"/>
                </a:solidFill>
              </a:rPr>
              <a:t>• transporta </a:t>
            </a:r>
            <a:r>
              <a:rPr lang="pt-PT" sz="2800" b="1" dirty="0">
                <a:solidFill>
                  <a:srgbClr val="C00000"/>
                </a:solidFill>
              </a:rPr>
              <a:t>E=h</a:t>
            </a:r>
            <a:r>
              <a:rPr lang="el-GR" sz="2800" b="1" dirty="0">
                <a:solidFill>
                  <a:srgbClr val="C00000"/>
                </a:solidFill>
              </a:rPr>
              <a:t>ν</a:t>
            </a:r>
            <a:r>
              <a:rPr lang="pt-PT" sz="2800" dirty="0">
                <a:solidFill>
                  <a:prstClr val="black"/>
                </a:solidFill>
              </a:rPr>
              <a:t>  e </a:t>
            </a:r>
            <a:r>
              <a:rPr lang="pt-PT" sz="2800" b="1" dirty="0">
                <a:solidFill>
                  <a:srgbClr val="C00000"/>
                </a:solidFill>
              </a:rPr>
              <a:t>p=h/</a:t>
            </a:r>
            <a:r>
              <a:rPr lang="pt-PT" sz="2800" b="1" dirty="0">
                <a:solidFill>
                  <a:srgbClr val="C00000"/>
                </a:solidFill>
                <a:sym typeface="Symbol"/>
              </a:rPr>
              <a:t>   </a:t>
            </a:r>
            <a:r>
              <a:rPr lang="pt-PT" sz="2800" dirty="0">
                <a:solidFill>
                  <a:prstClr val="black"/>
                </a:solidFill>
                <a:sym typeface="Symbol"/>
              </a:rPr>
              <a:t>ou </a:t>
            </a:r>
          </a:p>
          <a:p>
            <a:pPr lvl="0">
              <a:lnSpc>
                <a:spcPct val="150000"/>
              </a:lnSpc>
            </a:pPr>
            <a:r>
              <a:rPr lang="pt-PT" sz="2800" dirty="0">
                <a:solidFill>
                  <a:prstClr val="black"/>
                </a:solidFill>
                <a:sym typeface="Symbol"/>
              </a:rPr>
              <a:t>    o que é equivalente, </a:t>
            </a:r>
            <a:r>
              <a:rPr lang="pt-PT" sz="2800" b="1" dirty="0">
                <a:solidFill>
                  <a:srgbClr val="C00000"/>
                </a:solidFill>
                <a:sym typeface="Symbol"/>
              </a:rPr>
              <a:t>E=</a:t>
            </a:r>
            <a:r>
              <a:rPr lang="az-Cyrl-AZ" sz="2800" b="1" dirty="0">
                <a:solidFill>
                  <a:srgbClr val="C00000"/>
                </a:solidFill>
              </a:rPr>
              <a:t>ћ</a:t>
            </a:r>
            <a:r>
              <a:rPr lang="el-GR" sz="2800" b="1" dirty="0">
                <a:solidFill>
                  <a:srgbClr val="C00000"/>
                </a:solidFill>
              </a:rPr>
              <a:t>ω</a:t>
            </a:r>
            <a:r>
              <a:rPr lang="pt-PT" sz="2800" dirty="0">
                <a:solidFill>
                  <a:prstClr val="black"/>
                </a:solidFill>
              </a:rPr>
              <a:t>  </a:t>
            </a:r>
            <a:r>
              <a:rPr lang="pt-PT" sz="2800" dirty="0"/>
              <a:t>e</a:t>
            </a:r>
            <a:r>
              <a:rPr lang="pt-PT" sz="2800" dirty="0">
                <a:solidFill>
                  <a:srgbClr val="C00000"/>
                </a:solidFill>
              </a:rPr>
              <a:t>  </a:t>
            </a:r>
            <a:r>
              <a:rPr lang="pt-PT" sz="2800" b="1" dirty="0">
                <a:solidFill>
                  <a:srgbClr val="C00000"/>
                </a:solidFill>
              </a:rPr>
              <a:t>p=</a:t>
            </a:r>
            <a:r>
              <a:rPr lang="az-Cyrl-AZ" sz="2800" b="1" dirty="0">
                <a:solidFill>
                  <a:srgbClr val="C00000"/>
                </a:solidFill>
              </a:rPr>
              <a:t> ћ</a:t>
            </a:r>
            <a:r>
              <a:rPr lang="pt-PT" sz="2800" b="1" dirty="0">
                <a:solidFill>
                  <a:srgbClr val="C00000"/>
                </a:solidFill>
              </a:rPr>
              <a:t>k</a:t>
            </a:r>
            <a:endParaRPr lang="pt-PT" sz="2800" b="1" i="1" dirty="0">
              <a:solidFill>
                <a:srgbClr val="C00000"/>
              </a:solidFill>
            </a:endParaRPr>
          </a:p>
          <a:p>
            <a:pPr lvl="0">
              <a:lnSpc>
                <a:spcPct val="150000"/>
              </a:lnSpc>
            </a:pPr>
            <a:r>
              <a:rPr lang="pt-PT" sz="2800" dirty="0">
                <a:solidFill>
                  <a:prstClr val="black"/>
                </a:solidFill>
              </a:rPr>
              <a:t>• pode ser criado ou destruído quando há emissão ou absorção de radiação</a:t>
            </a:r>
          </a:p>
          <a:p>
            <a:pPr lvl="0">
              <a:lnSpc>
                <a:spcPct val="150000"/>
              </a:lnSpc>
            </a:pPr>
            <a:r>
              <a:rPr lang="pt-PT" sz="2800" dirty="0">
                <a:solidFill>
                  <a:prstClr val="black"/>
                </a:solidFill>
              </a:rPr>
              <a:t>• sofre colisões com outras partículas</a:t>
            </a:r>
          </a:p>
          <a:p>
            <a:pPr lvl="0">
              <a:lnSpc>
                <a:spcPct val="150000"/>
              </a:lnSpc>
            </a:pPr>
            <a:r>
              <a:rPr lang="pt-PT" sz="2800" dirty="0">
                <a:solidFill>
                  <a:prstClr val="black"/>
                </a:solidFill>
              </a:rPr>
              <a:t>• tem uma onda associada (eletromagnética)</a:t>
            </a:r>
            <a:endParaRPr lang="pt-PT" sz="2800" dirty="0"/>
          </a:p>
        </p:txBody>
      </p:sp>
    </p:spTree>
    <p:extLst>
      <p:ext uri="{BB962C8B-B14F-4D97-AF65-F5344CB8AC3E}">
        <p14:creationId xmlns:p14="http://schemas.microsoft.com/office/powerpoint/2010/main" val="339996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02" name="Shape 502"/>
          <p:cNvSpPr>
            <a:spLocks noGrp="1"/>
          </p:cNvSpPr>
          <p:nvPr>
            <p:ph type="title"/>
          </p:nvPr>
        </p:nvSpPr>
        <p:spPr>
          <a:prstGeom prst="rect">
            <a:avLst/>
          </a:prstGeom>
        </p:spPr>
        <p:txBody>
          <a:bodyPr/>
          <a:lstStyle/>
          <a:p>
            <a:r>
              <a:t>Ondas de de Broglie</a:t>
            </a:r>
          </a:p>
        </p:txBody>
      </p:sp>
      <p:sp>
        <p:nvSpPr>
          <p:cNvPr id="503" name="Shape 503"/>
          <p:cNvSpPr/>
          <p:nvPr/>
        </p:nvSpPr>
        <p:spPr>
          <a:xfrm>
            <a:off x="905840" y="3645822"/>
            <a:ext cx="1925464" cy="44146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r>
              <a:rPr sz="2400" dirty="0"/>
              <a:t>Para um </a:t>
            </a:r>
            <a:r>
              <a:rPr sz="2400" b="1" dirty="0" err="1"/>
              <a:t>fotão</a:t>
            </a:r>
            <a:r>
              <a:rPr sz="1266" dirty="0"/>
              <a:t>: </a:t>
            </a:r>
          </a:p>
        </p:txBody>
      </p:sp>
      <p:grpSp>
        <p:nvGrpSpPr>
          <p:cNvPr id="506" name="Group 506"/>
          <p:cNvGrpSpPr/>
          <p:nvPr/>
        </p:nvGrpSpPr>
        <p:grpSpPr>
          <a:xfrm>
            <a:off x="750094" y="1821656"/>
            <a:ext cx="3768328" cy="1544836"/>
            <a:chOff x="0" y="0"/>
            <a:chExt cx="5359400" cy="2197100"/>
          </a:xfrm>
        </p:grpSpPr>
        <p:sp>
          <p:nvSpPr>
            <p:cNvPr id="504" name="Shape 504"/>
            <p:cNvSpPr/>
            <p:nvPr/>
          </p:nvSpPr>
          <p:spPr>
            <a:xfrm>
              <a:off x="0" y="0"/>
              <a:ext cx="5359400" cy="2197100"/>
            </a:xfrm>
            <a:prstGeom prst="wedgeEllipseCallout">
              <a:avLst>
                <a:gd name="adj1" fmla="val 86967"/>
                <a:gd name="adj2" fmla="val 23410"/>
              </a:avLst>
            </a:prstGeom>
            <a:blipFill rotWithShape="1">
              <a:blip r:embed="rId3"/>
              <a:srcRect/>
              <a:tile tx="0" ty="0" sx="100000" sy="100000" flip="none" algn="tl"/>
            </a:blipFill>
            <a:ln w="25400" cap="flat">
              <a:noFill/>
              <a:miter lim="400000"/>
            </a:ln>
            <a:effectLst/>
          </p:spPr>
          <p:txBody>
            <a:bodyPr wrap="square" lIns="35719" tIns="35719" rIns="35719" bIns="35719" numCol="1" anchor="ctr">
              <a:noAutofit/>
            </a:bodyPr>
            <a:lstStyle/>
            <a:p>
              <a:pPr>
                <a:defRPr sz="3000">
                  <a:effectLst>
                    <a:outerShdw blurRad="38100" dist="12700" dir="5400000" rotWithShape="0">
                      <a:srgbClr val="000000">
                        <a:alpha val="50000"/>
                      </a:srgbClr>
                    </a:outerShdw>
                  </a:effectLst>
                </a:defRPr>
              </a:pPr>
              <a:endParaRPr sz="2109"/>
            </a:p>
          </p:txBody>
        </p:sp>
        <p:sp>
          <p:nvSpPr>
            <p:cNvPr id="505" name="Shape 505"/>
            <p:cNvSpPr/>
            <p:nvPr/>
          </p:nvSpPr>
          <p:spPr>
            <a:xfrm>
              <a:off x="623423" y="296073"/>
              <a:ext cx="4140201" cy="157955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9" tIns="35719" rIns="35719" bIns="35719" numCol="1" anchor="ctr">
              <a:spAutoFit/>
            </a:bodyPr>
            <a:lstStyle>
              <a:lvl1pPr>
                <a:defRPr sz="2400">
                  <a:solidFill>
                    <a:srgbClr val="0433FF"/>
                  </a:solidFill>
                </a:defRPr>
              </a:lvl1pPr>
            </a:lstStyle>
            <a:p>
              <a:r>
                <a:rPr sz="1687"/>
                <a:t>Se a luz se pode comportar como uma partícula será que uma partícula não poderá comportar-se como uma onda?</a:t>
              </a:r>
            </a:p>
          </p:txBody>
        </p:sp>
      </p:grpSp>
      <p:pic>
        <p:nvPicPr>
          <p:cNvPr id="507" name="droppedImage.pdf"/>
          <p:cNvPicPr>
            <a:picLocks noChangeAspect="1"/>
          </p:cNvPicPr>
          <p:nvPr/>
        </p:nvPicPr>
        <p:blipFill>
          <a:blip r:embed="rId4">
            <a:biLevel thresh="75000"/>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2562821" y="4447309"/>
            <a:ext cx="1044773" cy="231847"/>
          </a:xfrm>
          <a:prstGeom prst="rect">
            <a:avLst/>
          </a:prstGeom>
          <a:ln w="12700">
            <a:miter lim="400000"/>
          </a:ln>
        </p:spPr>
      </p:pic>
      <p:pic>
        <p:nvPicPr>
          <p:cNvPr id="508" name="droppedImage.pdf"/>
          <p:cNvPicPr>
            <a:picLocks noChangeAspect="1"/>
          </p:cNvPicPr>
          <p:nvPr/>
        </p:nvPicPr>
        <p:blipFill>
          <a:blip r:embed="rId6">
            <a:biLevel thresh="75000"/>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1768078" y="5259586"/>
            <a:ext cx="2464594" cy="696516"/>
          </a:xfrm>
          <a:prstGeom prst="rect">
            <a:avLst/>
          </a:prstGeom>
          <a:ln w="12700">
            <a:miter lim="400000"/>
          </a:ln>
        </p:spPr>
      </p:pic>
      <p:grpSp>
        <p:nvGrpSpPr>
          <p:cNvPr id="511" name="Group 511"/>
          <p:cNvGrpSpPr/>
          <p:nvPr/>
        </p:nvGrpSpPr>
        <p:grpSpPr>
          <a:xfrm>
            <a:off x="6007953" y="2178844"/>
            <a:ext cx="2912806" cy="4657843"/>
            <a:chOff x="0" y="0"/>
            <a:chExt cx="4142656" cy="6624487"/>
          </a:xfrm>
        </p:grpSpPr>
        <p:pic>
          <p:nvPicPr>
            <p:cNvPr id="509" name="Broglie_Big.jpg"/>
            <p:cNvPicPr>
              <a:picLocks noChangeAspect="1"/>
            </p:cNvPicPr>
            <p:nvPr/>
          </p:nvPicPr>
          <p:blipFill>
            <a:blip r:embed="rId8"/>
            <a:stretch>
              <a:fillRect/>
            </a:stretch>
          </p:blipFill>
          <p:spPr>
            <a:xfrm>
              <a:off x="0" y="0"/>
              <a:ext cx="4142656" cy="5740400"/>
            </a:xfrm>
            <a:prstGeom prst="rect">
              <a:avLst/>
            </a:prstGeom>
            <a:ln w="12700" cap="flat">
              <a:noFill/>
              <a:miter lim="400000"/>
            </a:ln>
            <a:effectLst/>
          </p:spPr>
        </p:pic>
        <p:sp>
          <p:nvSpPr>
            <p:cNvPr id="510" name="Shape 510"/>
            <p:cNvSpPr/>
            <p:nvPr/>
          </p:nvSpPr>
          <p:spPr>
            <a:xfrm>
              <a:off x="974111" y="5783413"/>
              <a:ext cx="2074278" cy="8410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5719" tIns="35719" rIns="35719" bIns="35719" numCol="1" anchor="ctr">
              <a:spAutoFit/>
            </a:bodyPr>
            <a:lstStyle/>
            <a:p>
              <a:pPr>
                <a:defRPr sz="2400"/>
              </a:pPr>
              <a:r>
                <a:rPr sz="1687"/>
                <a:t>Louis de Broglie</a:t>
              </a:r>
            </a:p>
            <a:p>
              <a:pPr>
                <a:defRPr sz="2400"/>
              </a:pPr>
              <a:r>
                <a:rPr sz="1687"/>
                <a:t>(1924)</a:t>
              </a:r>
            </a:p>
          </p:txBody>
        </p:sp>
      </p:grpSp>
    </p:spTree>
    <p:extLst>
      <p:ext uri="{BB962C8B-B14F-4D97-AF65-F5344CB8AC3E}">
        <p14:creationId xmlns:p14="http://schemas.microsoft.com/office/powerpoint/2010/main" val="209905046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684213" y="1557338"/>
            <a:ext cx="76327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50000"/>
              </a:lnSpc>
              <a:spcBef>
                <a:spcPct val="20000"/>
              </a:spcBef>
              <a:buFontTx/>
              <a:buChar char="•"/>
            </a:pPr>
            <a:r>
              <a:rPr lang="pt-PT" sz="2000">
                <a:solidFill>
                  <a:srgbClr val="626262"/>
                </a:solidFill>
                <a:ea typeface="Osaka" charset="-128"/>
                <a:cs typeface="Arial" charset="0"/>
              </a:rPr>
              <a:t> </a:t>
            </a:r>
            <a:r>
              <a:rPr lang="pt-PT" sz="1800">
                <a:solidFill>
                  <a:srgbClr val="626262"/>
                </a:solidFill>
                <a:ea typeface="Osaka" charset="-128"/>
                <a:cs typeface="Arial" charset="0"/>
              </a:rPr>
              <a:t>1887 (Henrich Hertz) : descoberta do efeito fotoeléctrico</a:t>
            </a:r>
            <a:endParaRPr lang="pt-PT" sz="1800" b="1">
              <a:solidFill>
                <a:srgbClr val="626262"/>
              </a:solidFill>
              <a:ea typeface="Osaka" charset="-128"/>
              <a:cs typeface="Arial" charset="0"/>
            </a:endParaRPr>
          </a:p>
        </p:txBody>
      </p:sp>
      <p:sp>
        <p:nvSpPr>
          <p:cNvPr id="2051" name="Rectangle 3"/>
          <p:cNvSpPr>
            <a:spLocks noChangeArrowheads="1"/>
          </p:cNvSpPr>
          <p:nvPr/>
        </p:nvSpPr>
        <p:spPr bwMode="auto">
          <a:xfrm>
            <a:off x="457200" y="271463"/>
            <a:ext cx="8229600"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pt-PT" sz="2800" b="1">
                <a:solidFill>
                  <a:srgbClr val="006699"/>
                </a:solidFill>
                <a:ea typeface="Osaka" charset="-128"/>
                <a:cs typeface="Arial" charset="0"/>
              </a:rPr>
              <a:t>Efeito Fotoeléctrico</a:t>
            </a:r>
          </a:p>
        </p:txBody>
      </p:sp>
      <p:sp>
        <p:nvSpPr>
          <p:cNvPr id="2052" name="Rectangle 7"/>
          <p:cNvSpPr>
            <a:spLocks noChangeArrowheads="1"/>
          </p:cNvSpPr>
          <p:nvPr/>
        </p:nvSpPr>
        <p:spPr bwMode="auto">
          <a:xfrm>
            <a:off x="2124075" y="2565400"/>
            <a:ext cx="5365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50000"/>
              </a:lnSpc>
              <a:spcBef>
                <a:spcPct val="20000"/>
              </a:spcBef>
            </a:pPr>
            <a:r>
              <a:rPr lang="pt-PT" sz="2000" b="1">
                <a:solidFill>
                  <a:srgbClr val="626262"/>
                </a:solidFill>
                <a:latin typeface="Arial" charset="0"/>
                <a:cs typeface="Arial" charset="0"/>
              </a:rPr>
              <a:t>luz</a:t>
            </a:r>
          </a:p>
        </p:txBody>
      </p:sp>
      <p:sp>
        <p:nvSpPr>
          <p:cNvPr id="2053" name="Rectangle 8"/>
          <p:cNvSpPr>
            <a:spLocks noChangeArrowheads="1"/>
          </p:cNvSpPr>
          <p:nvPr/>
        </p:nvSpPr>
        <p:spPr bwMode="auto">
          <a:xfrm>
            <a:off x="4427538" y="5445125"/>
            <a:ext cx="78105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50000"/>
              </a:lnSpc>
              <a:spcBef>
                <a:spcPct val="20000"/>
              </a:spcBef>
            </a:pPr>
            <a:r>
              <a:rPr lang="pt-PT" sz="1800" b="1">
                <a:solidFill>
                  <a:srgbClr val="626262"/>
                </a:solidFill>
                <a:latin typeface="Arial" charset="0"/>
                <a:cs typeface="Arial" charset="0"/>
              </a:rPr>
              <a:t>metal</a:t>
            </a:r>
            <a:endParaRPr lang="pt-PT" sz="1600" b="1">
              <a:solidFill>
                <a:srgbClr val="626262"/>
              </a:solidFill>
              <a:latin typeface="Arial" charset="0"/>
              <a:cs typeface="Arial" charset="0"/>
            </a:endParaRPr>
          </a:p>
        </p:txBody>
      </p:sp>
      <p:pic>
        <p:nvPicPr>
          <p:cNvPr id="205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2276475"/>
            <a:ext cx="4608513"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11"/>
          <p:cNvSpPr>
            <a:spLocks noChangeArrowheads="1"/>
          </p:cNvSpPr>
          <p:nvPr/>
        </p:nvSpPr>
        <p:spPr bwMode="auto">
          <a:xfrm>
            <a:off x="6659563" y="2492375"/>
            <a:ext cx="12985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50000"/>
              </a:lnSpc>
              <a:spcBef>
                <a:spcPct val="20000"/>
              </a:spcBef>
            </a:pPr>
            <a:r>
              <a:rPr lang="pt-PT" sz="2000" b="1">
                <a:solidFill>
                  <a:srgbClr val="626262"/>
                </a:solidFill>
                <a:latin typeface="Arial" charset="0"/>
                <a:cs typeface="Arial" charset="0"/>
              </a:rPr>
              <a:t>electrões</a:t>
            </a:r>
          </a:p>
        </p:txBody>
      </p:sp>
    </p:spTree>
    <p:extLst>
      <p:ext uri="{BB962C8B-B14F-4D97-AF65-F5344CB8AC3E}">
        <p14:creationId xmlns:p14="http://schemas.microsoft.com/office/powerpoint/2010/main" val="338693521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5" name="Shape 515"/>
          <p:cNvSpPr>
            <a:spLocks noGrp="1"/>
          </p:cNvSpPr>
          <p:nvPr>
            <p:ph type="title"/>
          </p:nvPr>
        </p:nvSpPr>
        <p:spPr>
          <a:prstGeom prst="rect">
            <a:avLst/>
          </a:prstGeom>
        </p:spPr>
        <p:txBody>
          <a:bodyPr/>
          <a:lstStyle/>
          <a:p>
            <a:r>
              <a:t>Ondas de de Broglie</a:t>
            </a:r>
          </a:p>
        </p:txBody>
      </p:sp>
      <p:sp>
        <p:nvSpPr>
          <p:cNvPr id="516" name="Shape 516"/>
          <p:cNvSpPr>
            <a:spLocks noGrp="1"/>
          </p:cNvSpPr>
          <p:nvPr>
            <p:ph type="body" sz="half" idx="1"/>
          </p:nvPr>
        </p:nvSpPr>
        <p:spPr>
          <a:xfrm>
            <a:off x="785812" y="1732359"/>
            <a:ext cx="7358063" cy="1910953"/>
          </a:xfrm>
          <a:prstGeom prst="rect">
            <a:avLst/>
          </a:prstGeom>
        </p:spPr>
        <p:txBody>
          <a:bodyPr>
            <a:normAutofit fontScale="70000" lnSpcReduction="20000"/>
          </a:bodyPr>
          <a:lstStyle/>
          <a:p>
            <a:pPr marL="618805" indent="-397803" defTabSz="406644">
              <a:spcBef>
                <a:spcPts val="1617"/>
              </a:spcBef>
              <a:defRPr sz="4158"/>
            </a:pPr>
            <a:r>
              <a:rPr dirty="0" err="1"/>
              <a:t>Talvez</a:t>
            </a:r>
            <a:r>
              <a:rPr dirty="0"/>
              <a:t> se </a:t>
            </a:r>
            <a:r>
              <a:rPr dirty="0" err="1"/>
              <a:t>possa</a:t>
            </a:r>
            <a:r>
              <a:rPr dirty="0"/>
              <a:t> </a:t>
            </a:r>
            <a:r>
              <a:rPr dirty="0" err="1"/>
              <a:t>associar</a:t>
            </a:r>
            <a:r>
              <a:rPr dirty="0"/>
              <a:t> a </a:t>
            </a:r>
            <a:r>
              <a:rPr dirty="0" err="1"/>
              <a:t>uma</a:t>
            </a:r>
            <a:r>
              <a:rPr dirty="0"/>
              <a:t> </a:t>
            </a:r>
            <a:r>
              <a:rPr dirty="0" err="1"/>
              <a:t>partícula</a:t>
            </a:r>
            <a:r>
              <a:rPr dirty="0"/>
              <a:t> material de </a:t>
            </a:r>
            <a:r>
              <a:rPr dirty="0" err="1"/>
              <a:t>energia</a:t>
            </a:r>
            <a:r>
              <a:rPr dirty="0"/>
              <a:t> </a:t>
            </a:r>
            <a:r>
              <a:rPr i="1" dirty="0"/>
              <a:t>E</a:t>
            </a:r>
            <a:r>
              <a:rPr dirty="0"/>
              <a:t> </a:t>
            </a:r>
            <a:r>
              <a:rPr dirty="0" err="1"/>
              <a:t>e</a:t>
            </a:r>
            <a:r>
              <a:rPr dirty="0"/>
              <a:t> </a:t>
            </a:r>
            <a:r>
              <a:rPr dirty="0" err="1"/>
              <a:t>momento</a:t>
            </a:r>
            <a:r>
              <a:rPr dirty="0"/>
              <a:t> linear </a:t>
            </a:r>
            <a:r>
              <a:rPr i="1" dirty="0"/>
              <a:t>p</a:t>
            </a:r>
            <a:r>
              <a:rPr dirty="0"/>
              <a:t> </a:t>
            </a:r>
            <a:r>
              <a:rPr dirty="0" err="1"/>
              <a:t>uma</a:t>
            </a:r>
            <a:r>
              <a:rPr dirty="0"/>
              <a:t> </a:t>
            </a:r>
            <a:r>
              <a:rPr dirty="0" err="1"/>
              <a:t>onda</a:t>
            </a:r>
            <a:r>
              <a:rPr dirty="0"/>
              <a:t> com </a:t>
            </a:r>
            <a:r>
              <a:rPr dirty="0" err="1"/>
              <a:t>frequência</a:t>
            </a:r>
            <a:r>
              <a:rPr dirty="0"/>
              <a:t> e </a:t>
            </a:r>
            <a:r>
              <a:rPr dirty="0" err="1"/>
              <a:t>comprimento</a:t>
            </a:r>
            <a:r>
              <a:rPr dirty="0"/>
              <a:t> de </a:t>
            </a:r>
            <a:r>
              <a:rPr dirty="0" err="1"/>
              <a:t>onda</a:t>
            </a:r>
            <a:r>
              <a:rPr dirty="0"/>
              <a:t> que </a:t>
            </a:r>
            <a:r>
              <a:rPr dirty="0" err="1"/>
              <a:t>satisfaçam</a:t>
            </a:r>
            <a:r>
              <a:rPr dirty="0"/>
              <a:t> as </a:t>
            </a:r>
            <a:r>
              <a:rPr dirty="0" err="1"/>
              <a:t>mesmas</a:t>
            </a:r>
            <a:r>
              <a:rPr dirty="0"/>
              <a:t> </a:t>
            </a:r>
            <a:r>
              <a:rPr dirty="0" err="1"/>
              <a:t>relações</a:t>
            </a:r>
            <a:r>
              <a:rPr dirty="0"/>
              <a:t>:</a:t>
            </a:r>
          </a:p>
        </p:txBody>
      </p:sp>
      <p:pic>
        <p:nvPicPr>
          <p:cNvPr id="517" name="droppedImage.pdf"/>
          <p:cNvPicPr>
            <a:picLocks noChangeAspect="1"/>
          </p:cNvPicPr>
          <p:nvPr/>
        </p:nvPicPr>
        <p:blipFill>
          <a:blip r:embed="rId3">
            <a:biLevel thresh="75000"/>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3920133" y="5253416"/>
            <a:ext cx="830461" cy="750094"/>
          </a:xfrm>
          <a:prstGeom prst="rect">
            <a:avLst/>
          </a:prstGeom>
          <a:ln w="12700">
            <a:miter lim="400000"/>
          </a:ln>
        </p:spPr>
      </p:pic>
      <p:pic>
        <p:nvPicPr>
          <p:cNvPr id="518" name="droppedImage.pdf"/>
          <p:cNvPicPr>
            <a:picLocks noChangeAspect="1"/>
          </p:cNvPicPr>
          <p:nvPr/>
        </p:nvPicPr>
        <p:blipFill>
          <a:blip r:embed="rId5">
            <a:biLevel thresh="75000"/>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1205508" y="6194443"/>
            <a:ext cx="1232297" cy="241102"/>
          </a:xfrm>
          <a:prstGeom prst="rect">
            <a:avLst/>
          </a:prstGeom>
          <a:ln w="12700">
            <a:miter lim="400000"/>
          </a:ln>
        </p:spPr>
      </p:pic>
      <p:pic>
        <p:nvPicPr>
          <p:cNvPr id="519" name="droppedImage.pdf"/>
          <p:cNvPicPr>
            <a:picLocks noChangeAspect="1"/>
          </p:cNvPicPr>
          <p:nvPr/>
        </p:nvPicPr>
        <p:blipFill>
          <a:blip r:embed="rId7">
            <a:biLevel thresh="75000"/>
            <a:extLst>
              <a:ext uri="{BEBA8EAE-BF5A-486C-A8C5-ECC9F3942E4B}">
                <a14:imgProps xmlns:a14="http://schemas.microsoft.com/office/drawing/2010/main">
                  <a14:imgLayer r:embed="rId8">
                    <a14:imgEffect>
                      <a14:brightnessContrast bright="-40000" contrast="-40000"/>
                    </a14:imgEffect>
                  </a14:imgLayer>
                </a14:imgProps>
              </a:ext>
            </a:extLst>
          </a:blip>
          <a:stretch>
            <a:fillRect/>
          </a:stretch>
        </p:blipFill>
        <p:spPr>
          <a:xfrm>
            <a:off x="3920133" y="4072135"/>
            <a:ext cx="892969" cy="687586"/>
          </a:xfrm>
          <a:prstGeom prst="rect">
            <a:avLst/>
          </a:prstGeom>
          <a:solidFill>
            <a:schemeClr val="bg1"/>
          </a:solidFill>
          <a:ln w="12700">
            <a:solidFill>
              <a:schemeClr val="bg1"/>
            </a:solidFill>
            <a:miter lim="400000"/>
          </a:ln>
        </p:spPr>
      </p:pic>
    </p:spTree>
    <p:extLst>
      <p:ext uri="{BB962C8B-B14F-4D97-AF65-F5344CB8AC3E}">
        <p14:creationId xmlns:p14="http://schemas.microsoft.com/office/powerpoint/2010/main" val="104011499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57158" y="571480"/>
            <a:ext cx="8443506" cy="2308324"/>
          </a:xfrm>
          <a:prstGeom prst="rect">
            <a:avLst/>
          </a:prstGeom>
          <a:noFill/>
        </p:spPr>
        <p:txBody>
          <a:bodyPr wrap="square" rtlCol="0">
            <a:spAutoFit/>
          </a:bodyPr>
          <a:lstStyle/>
          <a:p>
            <a:r>
              <a:rPr lang="pt-PT" sz="2400" b="1" i="1" dirty="0">
                <a:solidFill>
                  <a:schemeClr val="tx2"/>
                </a:solidFill>
              </a:rPr>
              <a:t>Exemplos de determinação de </a:t>
            </a:r>
            <a:r>
              <a:rPr lang="pt-PT" sz="2400" b="1" i="1" dirty="0">
                <a:solidFill>
                  <a:schemeClr val="tx2"/>
                </a:solidFill>
                <a:sym typeface="Symbol"/>
              </a:rPr>
              <a:t> para algumas partículas:</a:t>
            </a:r>
          </a:p>
          <a:p>
            <a:endParaRPr lang="pt-PT" sz="2400" dirty="0">
              <a:sym typeface="Symbol"/>
            </a:endParaRPr>
          </a:p>
          <a:p>
            <a:r>
              <a:rPr lang="pt-PT" sz="2400" dirty="0">
                <a:sym typeface="Symbol"/>
              </a:rPr>
              <a:t>a) Carro com 1000 kg e v=180 km/h </a:t>
            </a:r>
            <a:r>
              <a:rPr lang="pt-PT" sz="2400" dirty="0">
                <a:sym typeface="Wingdings" pitchFamily="2" charset="2"/>
              </a:rPr>
              <a:t>  </a:t>
            </a:r>
            <a:r>
              <a:rPr lang="pt-PT" sz="2400" dirty="0">
                <a:sym typeface="Symbol"/>
              </a:rPr>
              <a:t>=10</a:t>
            </a:r>
            <a:r>
              <a:rPr lang="pt-PT" sz="2400" baseline="30000" dirty="0">
                <a:sym typeface="Symbol"/>
              </a:rPr>
              <a:t>-38 </a:t>
            </a:r>
            <a:r>
              <a:rPr lang="pt-PT" sz="2400" dirty="0">
                <a:sym typeface="Symbol"/>
              </a:rPr>
              <a:t>m</a:t>
            </a:r>
          </a:p>
          <a:p>
            <a:r>
              <a:rPr lang="pt-PT" sz="2400" dirty="0">
                <a:sym typeface="Symbol"/>
              </a:rPr>
              <a:t>b) Poeira : </a:t>
            </a:r>
            <a:r>
              <a:rPr lang="pt-PT" sz="2400" i="1" dirty="0">
                <a:sym typeface="Symbol"/>
              </a:rPr>
              <a:t>m</a:t>
            </a:r>
            <a:r>
              <a:rPr lang="pt-PT" sz="2400" dirty="0">
                <a:sym typeface="Symbol"/>
              </a:rPr>
              <a:t>= 10</a:t>
            </a:r>
            <a:r>
              <a:rPr lang="pt-PT" sz="2400" baseline="30000" dirty="0">
                <a:sym typeface="Symbol"/>
              </a:rPr>
              <a:t>-9</a:t>
            </a:r>
            <a:r>
              <a:rPr lang="pt-PT" sz="2400" dirty="0">
                <a:sym typeface="Symbol"/>
              </a:rPr>
              <a:t> g e </a:t>
            </a:r>
            <a:r>
              <a:rPr lang="pt-PT" sz="2400" i="1" dirty="0">
                <a:sym typeface="Symbol"/>
              </a:rPr>
              <a:t>v</a:t>
            </a:r>
            <a:r>
              <a:rPr lang="pt-PT" sz="2400" dirty="0">
                <a:sym typeface="Symbol"/>
              </a:rPr>
              <a:t>=1 cm/s </a:t>
            </a:r>
            <a:r>
              <a:rPr lang="pt-PT" sz="2400" dirty="0">
                <a:sym typeface="Wingdings" pitchFamily="2" charset="2"/>
              </a:rPr>
              <a:t>  </a:t>
            </a:r>
            <a:r>
              <a:rPr lang="pt-PT" sz="2400" dirty="0">
                <a:sym typeface="Symbol"/>
              </a:rPr>
              <a:t>=10</a:t>
            </a:r>
            <a:r>
              <a:rPr lang="pt-PT" sz="2400" baseline="30000" dirty="0">
                <a:sym typeface="Symbol"/>
              </a:rPr>
              <a:t>-20 </a:t>
            </a:r>
            <a:r>
              <a:rPr lang="pt-PT" sz="2400" dirty="0">
                <a:sym typeface="Symbol"/>
              </a:rPr>
              <a:t>m</a:t>
            </a:r>
          </a:p>
          <a:p>
            <a:r>
              <a:rPr lang="pt-PT" sz="2400" dirty="0">
                <a:sym typeface="Symbol"/>
              </a:rPr>
              <a:t>c) Eletrão com </a:t>
            </a:r>
            <a:r>
              <a:rPr lang="pt-PT" sz="2400" i="1" dirty="0">
                <a:sym typeface="Symbol"/>
              </a:rPr>
              <a:t>E</a:t>
            </a:r>
            <a:r>
              <a:rPr lang="pt-PT" sz="2400" i="1" baseline="-25000" dirty="0">
                <a:sym typeface="Symbol"/>
              </a:rPr>
              <a:t>c</a:t>
            </a:r>
            <a:r>
              <a:rPr lang="pt-PT" sz="2400" dirty="0">
                <a:sym typeface="Symbol"/>
              </a:rPr>
              <a:t>=1 </a:t>
            </a:r>
            <a:r>
              <a:rPr lang="pt-PT" sz="2400" dirty="0" err="1">
                <a:sym typeface="Symbol"/>
              </a:rPr>
              <a:t>eV</a:t>
            </a:r>
            <a:r>
              <a:rPr lang="pt-PT" sz="2400" dirty="0">
                <a:sym typeface="Symbol"/>
              </a:rPr>
              <a:t> = 1,6x10-19 J </a:t>
            </a:r>
            <a:r>
              <a:rPr lang="pt-PT" sz="2400" dirty="0">
                <a:sym typeface="Wingdings" pitchFamily="2" charset="2"/>
              </a:rPr>
              <a:t> </a:t>
            </a:r>
            <a:r>
              <a:rPr lang="pt-PT" sz="2400" dirty="0">
                <a:sym typeface="Symbol"/>
              </a:rPr>
              <a:t>=1,2 nm=1,2x10</a:t>
            </a:r>
            <a:r>
              <a:rPr lang="pt-PT" sz="2400" baseline="30000" dirty="0">
                <a:sym typeface="Symbol"/>
              </a:rPr>
              <a:t>-9</a:t>
            </a:r>
            <a:r>
              <a:rPr lang="pt-PT" sz="2400" dirty="0">
                <a:sym typeface="Symbol"/>
              </a:rPr>
              <a:t> m</a:t>
            </a:r>
          </a:p>
          <a:p>
            <a:r>
              <a:rPr lang="pt-PT" sz="2400" dirty="0">
                <a:sym typeface="Symbol"/>
              </a:rPr>
              <a:t>d) Eletrão com </a:t>
            </a:r>
            <a:r>
              <a:rPr lang="pt-PT" sz="2400" i="1" dirty="0">
                <a:sym typeface="Symbol"/>
              </a:rPr>
              <a:t>E</a:t>
            </a:r>
            <a:r>
              <a:rPr lang="pt-PT" sz="2400" i="1" baseline="-25000" dirty="0">
                <a:sym typeface="Symbol"/>
              </a:rPr>
              <a:t>c</a:t>
            </a:r>
            <a:r>
              <a:rPr lang="pt-PT" sz="2400" dirty="0">
                <a:sym typeface="Symbol"/>
              </a:rPr>
              <a:t>=100 </a:t>
            </a:r>
            <a:r>
              <a:rPr lang="pt-PT" sz="2400" dirty="0" err="1">
                <a:sym typeface="Symbol"/>
              </a:rPr>
              <a:t>MeV</a:t>
            </a:r>
            <a:r>
              <a:rPr lang="pt-PT" sz="2400" dirty="0">
                <a:sym typeface="Symbol"/>
              </a:rPr>
              <a:t> </a:t>
            </a:r>
            <a:r>
              <a:rPr lang="pt-PT" sz="2400" dirty="0">
                <a:sym typeface="Wingdings" pitchFamily="2" charset="2"/>
              </a:rPr>
              <a:t> </a:t>
            </a:r>
            <a:r>
              <a:rPr lang="pt-PT" sz="2400" dirty="0">
                <a:sym typeface="Symbol"/>
              </a:rPr>
              <a:t>=12 fm=12x10</a:t>
            </a:r>
            <a:r>
              <a:rPr lang="pt-PT" sz="2400" baseline="30000" dirty="0">
                <a:sym typeface="Symbol"/>
              </a:rPr>
              <a:t>-15</a:t>
            </a:r>
            <a:r>
              <a:rPr lang="pt-PT" sz="2400" dirty="0">
                <a:sym typeface="Symbol"/>
              </a:rPr>
              <a:t> m</a:t>
            </a:r>
            <a:endParaRPr lang="pt-PT" sz="2400" dirty="0"/>
          </a:p>
        </p:txBody>
      </p:sp>
      <p:sp>
        <p:nvSpPr>
          <p:cNvPr id="5" name="CaixaDeTexto 4"/>
          <p:cNvSpPr txBox="1"/>
          <p:nvPr/>
        </p:nvSpPr>
        <p:spPr>
          <a:xfrm>
            <a:off x="285720" y="3395963"/>
            <a:ext cx="5810950" cy="461665"/>
          </a:xfrm>
          <a:prstGeom prst="rect">
            <a:avLst/>
          </a:prstGeom>
          <a:noFill/>
        </p:spPr>
        <p:txBody>
          <a:bodyPr wrap="none" rtlCol="0">
            <a:spAutoFit/>
          </a:bodyPr>
          <a:lstStyle/>
          <a:p>
            <a:r>
              <a:rPr lang="pt-PT" sz="2400" b="1" dirty="0">
                <a:solidFill>
                  <a:schemeClr val="accent1"/>
                </a:solidFill>
              </a:rPr>
              <a:t>Para observar comportamento ondulatório: </a:t>
            </a:r>
          </a:p>
        </p:txBody>
      </p:sp>
      <p:sp>
        <p:nvSpPr>
          <p:cNvPr id="10" name="Seta para baixo 9"/>
          <p:cNvSpPr/>
          <p:nvPr/>
        </p:nvSpPr>
        <p:spPr>
          <a:xfrm>
            <a:off x="3857620" y="4071942"/>
            <a:ext cx="285752"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CaixaDeTexto 10"/>
          <p:cNvSpPr txBox="1"/>
          <p:nvPr/>
        </p:nvSpPr>
        <p:spPr>
          <a:xfrm>
            <a:off x="714348" y="5143512"/>
            <a:ext cx="7497694" cy="523220"/>
          </a:xfrm>
          <a:prstGeom prst="rect">
            <a:avLst/>
          </a:prstGeom>
          <a:noFill/>
        </p:spPr>
        <p:txBody>
          <a:bodyPr wrap="none" rtlCol="0">
            <a:spAutoFit/>
          </a:bodyPr>
          <a:lstStyle/>
          <a:p>
            <a:r>
              <a:rPr lang="pt-PT" sz="2800" dirty="0"/>
              <a:t>Só detectável para partículas atómicas e nucleares</a:t>
            </a:r>
          </a:p>
        </p:txBody>
      </p:sp>
      <mc:AlternateContent xmlns:mc="http://schemas.openxmlformats.org/markup-compatibility/2006" xmlns:a14="http://schemas.microsoft.com/office/drawing/2010/main">
        <mc:Choice Requires="a14">
          <p:sp>
            <p:nvSpPr>
              <p:cNvPr id="2" name="CaixaDeTexto 1"/>
              <p:cNvSpPr txBox="1"/>
              <p:nvPr/>
            </p:nvSpPr>
            <p:spPr>
              <a:xfrm>
                <a:off x="5868144" y="3272852"/>
                <a:ext cx="1579616"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4000" i="1" smtClean="0">
                          <a:latin typeface="Cambria Math"/>
                          <a:ea typeface="Cambria Math"/>
                        </a:rPr>
                        <m:t>𝜆</m:t>
                      </m:r>
                      <m:r>
                        <a:rPr lang="pt-PT" sz="4000" i="1" smtClean="0">
                          <a:latin typeface="Cambria Math"/>
                          <a:ea typeface="Cambria Math"/>
                        </a:rPr>
                        <m:t>≈</m:t>
                      </m:r>
                      <m:r>
                        <a:rPr lang="pt-PT" sz="4000" b="0" i="1" smtClean="0">
                          <a:latin typeface="Cambria Math"/>
                          <a:ea typeface="Cambria Math"/>
                        </a:rPr>
                        <m:t>𝑑</m:t>
                      </m:r>
                    </m:oMath>
                  </m:oMathPara>
                </a14:m>
                <a:endParaRPr lang="pt-PT" sz="4000" dirty="0"/>
              </a:p>
            </p:txBody>
          </p:sp>
        </mc:Choice>
        <mc:Fallback xmlns="">
          <p:sp>
            <p:nvSpPr>
              <p:cNvPr id="2" name="CaixaDeTexto 1"/>
              <p:cNvSpPr txBox="1">
                <a:spLocks noRot="1" noChangeAspect="1" noMove="1" noResize="1" noEditPoints="1" noAdjustHandles="1" noChangeArrowheads="1" noChangeShapeType="1" noTextEdit="1"/>
              </p:cNvSpPr>
              <p:nvPr/>
            </p:nvSpPr>
            <p:spPr>
              <a:xfrm>
                <a:off x="5868144" y="3272852"/>
                <a:ext cx="1579616" cy="707886"/>
              </a:xfrm>
              <a:prstGeom prst="rect">
                <a:avLst/>
              </a:prstGeom>
              <a:blipFill rotWithShape="1">
                <a:blip r:embed="rId5"/>
                <a:stretch>
                  <a:fillRect/>
                </a:stretch>
              </a:blipFill>
            </p:spPr>
            <p:txBody>
              <a:bodyPr/>
              <a:lstStyle/>
              <a:p>
                <a:r>
                  <a:rPr lang="pt-PT">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870354DD-576C-456F-9E22-7C3B141476F4}"/>
              </a:ext>
            </a:extLst>
          </p:cNvPr>
          <p:cNvSpPr/>
          <p:nvPr/>
        </p:nvSpPr>
        <p:spPr>
          <a:xfrm>
            <a:off x="756590" y="448537"/>
            <a:ext cx="172717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6" name="Group 5">
            <a:extLst>
              <a:ext uri="{FF2B5EF4-FFF2-40B4-BE49-F238E27FC236}">
                <a16:creationId xmlns:a16="http://schemas.microsoft.com/office/drawing/2014/main" id="{39E8061D-DF24-441F-B43F-0677CA0F57C5}"/>
              </a:ext>
            </a:extLst>
          </p:cNvPr>
          <p:cNvGrpSpPr/>
          <p:nvPr/>
        </p:nvGrpSpPr>
        <p:grpSpPr>
          <a:xfrm>
            <a:off x="756590" y="366957"/>
            <a:ext cx="7721662" cy="6120679"/>
            <a:chOff x="756590" y="366957"/>
            <a:chExt cx="7721662" cy="6120679"/>
          </a:xfrm>
        </p:grpSpPr>
        <p:pic>
          <p:nvPicPr>
            <p:cNvPr id="2" name="Imagem 1">
              <a:extLst>
                <a:ext uri="{FF2B5EF4-FFF2-40B4-BE49-F238E27FC236}">
                  <a16:creationId xmlns:a16="http://schemas.microsoft.com/office/drawing/2014/main" id="{9C1807D0-5DE2-45EC-9F84-5CFAE3ED6122}"/>
                </a:ext>
              </a:extLst>
            </p:cNvPr>
            <p:cNvPicPr>
              <a:picLocks noChangeAspect="1"/>
            </p:cNvPicPr>
            <p:nvPr/>
          </p:nvPicPr>
          <p:blipFill>
            <a:blip r:embed="rId3"/>
            <a:stretch>
              <a:fillRect/>
            </a:stretch>
          </p:blipFill>
          <p:spPr>
            <a:xfrm>
              <a:off x="756590" y="366957"/>
              <a:ext cx="7721662" cy="6120679"/>
            </a:xfrm>
            <a:prstGeom prst="rect">
              <a:avLst/>
            </a:prstGeom>
          </p:spPr>
        </p:pic>
        <p:pic>
          <p:nvPicPr>
            <p:cNvPr id="5" name="Picture 4">
              <a:extLst>
                <a:ext uri="{FF2B5EF4-FFF2-40B4-BE49-F238E27FC236}">
                  <a16:creationId xmlns:a16="http://schemas.microsoft.com/office/drawing/2014/main" id="{EF9442CE-916B-4DE6-80BB-8F9B93CBF461}"/>
                </a:ext>
              </a:extLst>
            </p:cNvPr>
            <p:cNvPicPr>
              <a:picLocks noChangeAspect="1"/>
            </p:cNvPicPr>
            <p:nvPr/>
          </p:nvPicPr>
          <p:blipFill>
            <a:blip r:embed="rId4"/>
            <a:stretch>
              <a:fillRect/>
            </a:stretch>
          </p:blipFill>
          <p:spPr>
            <a:xfrm>
              <a:off x="3059832" y="5962968"/>
              <a:ext cx="739204" cy="274344"/>
            </a:xfrm>
            <a:prstGeom prst="rect">
              <a:avLst/>
            </a:prstGeom>
          </p:spPr>
        </p:pic>
      </p:grpSp>
    </p:spTree>
    <p:extLst>
      <p:ext uri="{BB962C8B-B14F-4D97-AF65-F5344CB8AC3E}">
        <p14:creationId xmlns:p14="http://schemas.microsoft.com/office/powerpoint/2010/main" val="262658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lum bright="10000"/>
          </a:blip>
          <a:srcRect/>
          <a:stretch>
            <a:fillRect/>
          </a:stretch>
        </p:blipFill>
        <p:spPr bwMode="auto">
          <a:xfrm>
            <a:off x="714348" y="785794"/>
            <a:ext cx="2895606" cy="2832462"/>
          </a:xfrm>
          <a:prstGeom prst="rect">
            <a:avLst/>
          </a:prstGeom>
          <a:noFill/>
          <a:ln w="9525">
            <a:noFill/>
            <a:miter lim="800000"/>
            <a:headEnd/>
            <a:tailEnd/>
          </a:ln>
        </p:spPr>
      </p:pic>
      <p:pic>
        <p:nvPicPr>
          <p:cNvPr id="67587" name="Picture 3"/>
          <p:cNvPicPr>
            <a:picLocks noChangeAspect="1" noChangeArrowheads="1"/>
          </p:cNvPicPr>
          <p:nvPr/>
        </p:nvPicPr>
        <p:blipFill>
          <a:blip r:embed="rId4" cstate="print">
            <a:lum bright="10000"/>
          </a:blip>
          <a:srcRect l="5076" t="6255" r="6091"/>
          <a:stretch>
            <a:fillRect/>
          </a:stretch>
        </p:blipFill>
        <p:spPr bwMode="auto">
          <a:xfrm>
            <a:off x="785786" y="4286280"/>
            <a:ext cx="2500330" cy="2428868"/>
          </a:xfrm>
          <a:prstGeom prst="rect">
            <a:avLst/>
          </a:prstGeom>
          <a:noFill/>
          <a:ln w="9525">
            <a:noFill/>
            <a:miter lim="800000"/>
            <a:headEnd/>
            <a:tailEnd/>
          </a:ln>
        </p:spPr>
      </p:pic>
      <p:sp>
        <p:nvSpPr>
          <p:cNvPr id="5" name="Rectângulo 4"/>
          <p:cNvSpPr/>
          <p:nvPr/>
        </p:nvSpPr>
        <p:spPr>
          <a:xfrm>
            <a:off x="357158" y="142852"/>
            <a:ext cx="6056210" cy="523220"/>
          </a:xfrm>
          <a:prstGeom prst="rect">
            <a:avLst/>
          </a:prstGeom>
        </p:spPr>
        <p:txBody>
          <a:bodyPr wrap="none">
            <a:spAutoFit/>
          </a:bodyPr>
          <a:lstStyle/>
          <a:p>
            <a:r>
              <a:rPr lang="pt-PT" sz="2800" b="1" dirty="0">
                <a:solidFill>
                  <a:srgbClr val="FF0000"/>
                </a:solidFill>
              </a:rPr>
              <a:t>Experiência de </a:t>
            </a:r>
            <a:r>
              <a:rPr lang="pt-PT" sz="2800" b="1" dirty="0" err="1">
                <a:solidFill>
                  <a:srgbClr val="FF0000"/>
                </a:solidFill>
              </a:rPr>
              <a:t>Davisson-Germer</a:t>
            </a:r>
            <a:r>
              <a:rPr lang="pt-PT" sz="2800" b="1" dirty="0">
                <a:solidFill>
                  <a:srgbClr val="FF0000"/>
                </a:solidFill>
              </a:rPr>
              <a:t> (1926)</a:t>
            </a:r>
          </a:p>
        </p:txBody>
      </p:sp>
      <p:sp>
        <p:nvSpPr>
          <p:cNvPr id="6" name="CaixaDeTexto 5"/>
          <p:cNvSpPr txBox="1"/>
          <p:nvPr/>
        </p:nvSpPr>
        <p:spPr>
          <a:xfrm>
            <a:off x="7643834" y="2928934"/>
            <a:ext cx="1311000" cy="369332"/>
          </a:xfrm>
          <a:prstGeom prst="rect">
            <a:avLst/>
          </a:prstGeom>
          <a:noFill/>
        </p:spPr>
        <p:txBody>
          <a:bodyPr wrap="none" rtlCol="0">
            <a:spAutoFit/>
          </a:bodyPr>
          <a:lstStyle/>
          <a:p>
            <a:r>
              <a:rPr lang="pt-PT" dirty="0"/>
              <a:t>Cristal de </a:t>
            </a:r>
            <a:r>
              <a:rPr lang="pt-PT" dirty="0" err="1"/>
              <a:t>Ni</a:t>
            </a:r>
            <a:endParaRPr lang="pt-PT" dirty="0"/>
          </a:p>
        </p:txBody>
      </p:sp>
      <p:sp>
        <p:nvSpPr>
          <p:cNvPr id="7" name="CaixaDeTexto 6"/>
          <p:cNvSpPr txBox="1"/>
          <p:nvPr/>
        </p:nvSpPr>
        <p:spPr>
          <a:xfrm>
            <a:off x="500034" y="4000504"/>
            <a:ext cx="4471802" cy="400110"/>
          </a:xfrm>
          <a:prstGeom prst="rect">
            <a:avLst/>
          </a:prstGeom>
          <a:noFill/>
        </p:spPr>
        <p:txBody>
          <a:bodyPr wrap="none" rtlCol="0">
            <a:spAutoFit/>
          </a:bodyPr>
          <a:lstStyle/>
          <a:p>
            <a:r>
              <a:rPr lang="pt-PT" sz="2000" b="1" dirty="0">
                <a:solidFill>
                  <a:schemeClr val="tx2"/>
                </a:solidFill>
              </a:rPr>
              <a:t>Resultados obtidos: máximo para </a:t>
            </a:r>
            <a:r>
              <a:rPr lang="pt-PT" sz="2000" b="1" dirty="0">
                <a:solidFill>
                  <a:schemeClr val="tx2"/>
                </a:solidFill>
                <a:sym typeface="Symbol"/>
              </a:rPr>
              <a:t> =50⁰</a:t>
            </a:r>
            <a:endParaRPr lang="pt-PT" sz="2000" b="1" dirty="0">
              <a:solidFill>
                <a:schemeClr val="tx2"/>
              </a:solidFill>
            </a:endParaRPr>
          </a:p>
        </p:txBody>
      </p:sp>
      <p:sp>
        <p:nvSpPr>
          <p:cNvPr id="8" name="CaixaDeTexto 7"/>
          <p:cNvSpPr txBox="1"/>
          <p:nvPr/>
        </p:nvSpPr>
        <p:spPr>
          <a:xfrm>
            <a:off x="6072198" y="3786190"/>
            <a:ext cx="1455848" cy="461665"/>
          </a:xfrm>
          <a:prstGeom prst="rect">
            <a:avLst/>
          </a:prstGeom>
          <a:noFill/>
        </p:spPr>
        <p:txBody>
          <a:bodyPr wrap="none" rtlCol="0">
            <a:spAutoFit/>
          </a:bodyPr>
          <a:lstStyle/>
          <a:p>
            <a:r>
              <a:rPr lang="pt-PT" sz="2400" i="1" dirty="0">
                <a:latin typeface="Times New Roman" pitchFamily="18" charset="0"/>
                <a:cs typeface="Times New Roman" pitchFamily="18" charset="0"/>
              </a:rPr>
              <a:t>d </a:t>
            </a:r>
            <a:r>
              <a:rPr lang="pt-PT" sz="2400" i="1" dirty="0" err="1">
                <a:latin typeface="Times New Roman" pitchFamily="18" charset="0"/>
                <a:cs typeface="Times New Roman" pitchFamily="18" charset="0"/>
              </a:rPr>
              <a:t>sin</a:t>
            </a:r>
            <a:r>
              <a:rPr lang="pt-PT" sz="2400" i="1" dirty="0">
                <a:latin typeface="Times New Roman" pitchFamily="18" charset="0"/>
                <a:cs typeface="Times New Roman" pitchFamily="18" charset="0"/>
              </a:rPr>
              <a:t> </a:t>
            </a:r>
            <a:r>
              <a:rPr lang="pt-PT" sz="2400" i="1" dirty="0">
                <a:latin typeface="Times New Roman" pitchFamily="18" charset="0"/>
                <a:cs typeface="Times New Roman" pitchFamily="18" charset="0"/>
                <a:sym typeface="Symbol"/>
              </a:rPr>
              <a:t>θ= </a:t>
            </a:r>
            <a:endParaRPr lang="pt-PT" sz="2400" i="1" dirty="0">
              <a:latin typeface="Times New Roman" pitchFamily="18" charset="0"/>
              <a:cs typeface="Times New Roman" pitchFamily="18" charset="0"/>
            </a:endParaRPr>
          </a:p>
        </p:txBody>
      </p:sp>
      <p:sp>
        <p:nvSpPr>
          <p:cNvPr id="9" name="CaixaDeTexto 8"/>
          <p:cNvSpPr txBox="1"/>
          <p:nvPr/>
        </p:nvSpPr>
        <p:spPr>
          <a:xfrm>
            <a:off x="3912876" y="4429132"/>
            <a:ext cx="5000984" cy="923330"/>
          </a:xfrm>
          <a:prstGeom prst="rect">
            <a:avLst/>
          </a:prstGeom>
          <a:noFill/>
          <a:ln>
            <a:solidFill>
              <a:schemeClr val="tx2"/>
            </a:solidFill>
          </a:ln>
        </p:spPr>
        <p:txBody>
          <a:bodyPr wrap="none" rtlCol="0">
            <a:spAutoFit/>
          </a:bodyPr>
          <a:lstStyle/>
          <a:p>
            <a:r>
              <a:rPr lang="pt-PT" dirty="0"/>
              <a:t>Para Ni, </a:t>
            </a:r>
            <a:r>
              <a:rPr lang="pt-PT" i="1" dirty="0">
                <a:latin typeface="Times New Roman" pitchFamily="18" charset="0"/>
                <a:cs typeface="Times New Roman" pitchFamily="18" charset="0"/>
              </a:rPr>
              <a:t>d</a:t>
            </a:r>
            <a:r>
              <a:rPr lang="pt-PT" i="1" dirty="0"/>
              <a:t>=0,215 </a:t>
            </a:r>
            <a:r>
              <a:rPr lang="pt-PT" i="1" dirty="0" err="1"/>
              <a:t>nm</a:t>
            </a:r>
            <a:r>
              <a:rPr lang="pt-PT" i="1" dirty="0"/>
              <a:t> (conhecido da difração de RX)</a:t>
            </a:r>
          </a:p>
          <a:p>
            <a:endParaRPr lang="pt-PT" i="1" dirty="0"/>
          </a:p>
          <a:p>
            <a:r>
              <a:rPr lang="pt-PT" i="1" dirty="0">
                <a:sym typeface="Symbol"/>
              </a:rPr>
              <a:t> =</a:t>
            </a:r>
            <a:r>
              <a:rPr lang="pt-PT" i="1" dirty="0">
                <a:latin typeface="Times New Roman" pitchFamily="18" charset="0"/>
                <a:cs typeface="Times New Roman" pitchFamily="18" charset="0"/>
              </a:rPr>
              <a:t> d </a:t>
            </a:r>
            <a:r>
              <a:rPr lang="pt-PT" i="1" dirty="0" err="1">
                <a:latin typeface="Times New Roman" pitchFamily="18" charset="0"/>
                <a:cs typeface="Times New Roman" pitchFamily="18" charset="0"/>
              </a:rPr>
              <a:t>sin</a:t>
            </a:r>
            <a:r>
              <a:rPr lang="pt-PT" i="1" dirty="0">
                <a:latin typeface="Times New Roman" pitchFamily="18" charset="0"/>
                <a:cs typeface="Times New Roman" pitchFamily="18" charset="0"/>
              </a:rPr>
              <a:t> </a:t>
            </a:r>
            <a:r>
              <a:rPr lang="pt-PT" i="1" dirty="0">
                <a:latin typeface="Times New Roman" pitchFamily="18" charset="0"/>
                <a:cs typeface="Times New Roman" pitchFamily="18" charset="0"/>
                <a:sym typeface="Symbol"/>
              </a:rPr>
              <a:t>θ=</a:t>
            </a:r>
            <a:r>
              <a:rPr lang="pt-PT" i="1" dirty="0">
                <a:sym typeface="Symbol"/>
              </a:rPr>
              <a:t> 0,165 </a:t>
            </a:r>
            <a:r>
              <a:rPr lang="pt-PT" i="1" dirty="0" err="1">
                <a:sym typeface="Symbol"/>
              </a:rPr>
              <a:t>nm</a:t>
            </a:r>
            <a:endParaRPr lang="pt-PT" i="1" dirty="0"/>
          </a:p>
        </p:txBody>
      </p:sp>
      <p:sp>
        <p:nvSpPr>
          <p:cNvPr id="10" name="CaixaDeTexto 9"/>
          <p:cNvSpPr txBox="1"/>
          <p:nvPr/>
        </p:nvSpPr>
        <p:spPr>
          <a:xfrm>
            <a:off x="4254159" y="5707658"/>
            <a:ext cx="4877810" cy="923330"/>
          </a:xfrm>
          <a:prstGeom prst="rect">
            <a:avLst/>
          </a:prstGeom>
          <a:noFill/>
          <a:ln>
            <a:solidFill>
              <a:schemeClr val="tx2"/>
            </a:solidFill>
          </a:ln>
        </p:spPr>
        <p:txBody>
          <a:bodyPr wrap="none" rtlCol="0">
            <a:spAutoFit/>
          </a:bodyPr>
          <a:lstStyle/>
          <a:p>
            <a:r>
              <a:rPr lang="pt-PT" dirty="0"/>
              <a:t>Mas a energia dos eletrões é E=54 </a:t>
            </a:r>
            <a:r>
              <a:rPr lang="pt-PT" dirty="0" err="1"/>
              <a:t>eV</a:t>
            </a:r>
            <a:r>
              <a:rPr lang="pt-PT" dirty="0"/>
              <a:t> e E=p</a:t>
            </a:r>
            <a:r>
              <a:rPr lang="pt-PT" baseline="30000" dirty="0"/>
              <a:t>2</a:t>
            </a:r>
            <a:r>
              <a:rPr lang="pt-PT" dirty="0"/>
              <a:t>/2m </a:t>
            </a:r>
          </a:p>
          <a:p>
            <a:r>
              <a:rPr lang="pt-PT" dirty="0"/>
              <a:t>Pela relação de </a:t>
            </a:r>
            <a:r>
              <a:rPr lang="pt-PT" dirty="0" err="1"/>
              <a:t>de</a:t>
            </a:r>
            <a:r>
              <a:rPr lang="pt-PT" dirty="0"/>
              <a:t> </a:t>
            </a:r>
            <a:r>
              <a:rPr lang="pt-PT" dirty="0" err="1"/>
              <a:t>Broglie</a:t>
            </a:r>
            <a:endParaRPr lang="pt-PT" dirty="0"/>
          </a:p>
          <a:p>
            <a:r>
              <a:rPr lang="pt-PT" dirty="0" err="1">
                <a:sym typeface="Symbol"/>
              </a:rPr>
              <a:t>=</a:t>
            </a:r>
            <a:r>
              <a:rPr lang="pt-PT" i="1" dirty="0" err="1">
                <a:latin typeface="Times New Roman" pitchFamily="18" charset="0"/>
                <a:cs typeface="Times New Roman" pitchFamily="18" charset="0"/>
                <a:sym typeface="Symbol"/>
              </a:rPr>
              <a:t>h</a:t>
            </a:r>
            <a:r>
              <a:rPr lang="pt-PT" i="1" dirty="0">
                <a:latin typeface="Times New Roman" pitchFamily="18" charset="0"/>
                <a:cs typeface="Times New Roman" pitchFamily="18" charset="0"/>
                <a:sym typeface="Symbol"/>
              </a:rPr>
              <a:t>/p</a:t>
            </a:r>
            <a:r>
              <a:rPr lang="pt-PT" dirty="0">
                <a:sym typeface="Symbol"/>
              </a:rPr>
              <a:t>=0,167 </a:t>
            </a:r>
            <a:r>
              <a:rPr lang="pt-PT" dirty="0" err="1">
                <a:sym typeface="Symbol"/>
              </a:rPr>
              <a:t>nm</a:t>
            </a:r>
            <a:endParaRPr lang="pt-PT" dirty="0"/>
          </a:p>
        </p:txBody>
      </p:sp>
      <p:sp>
        <p:nvSpPr>
          <p:cNvPr id="11" name="CaixaDeTexto 10"/>
          <p:cNvSpPr txBox="1"/>
          <p:nvPr/>
        </p:nvSpPr>
        <p:spPr>
          <a:xfrm>
            <a:off x="0" y="1714488"/>
            <a:ext cx="771365" cy="369332"/>
          </a:xfrm>
          <a:prstGeom prst="rect">
            <a:avLst/>
          </a:prstGeom>
          <a:noFill/>
        </p:spPr>
        <p:txBody>
          <a:bodyPr wrap="none" rtlCol="0">
            <a:spAutoFit/>
          </a:bodyPr>
          <a:lstStyle/>
          <a:p>
            <a:r>
              <a:rPr lang="pt-PT" dirty="0"/>
              <a:t>+ 54 V</a:t>
            </a:r>
          </a:p>
        </p:txBody>
      </p:sp>
      <p:pic>
        <p:nvPicPr>
          <p:cNvPr id="12" name="Imagem 11">
            <a:extLst>
              <a:ext uri="{FF2B5EF4-FFF2-40B4-BE49-F238E27FC236}">
                <a16:creationId xmlns:a16="http://schemas.microsoft.com/office/drawing/2014/main" id="{6C562C77-0320-4F48-91FB-0847B1A74E8A}"/>
              </a:ext>
            </a:extLst>
          </p:cNvPr>
          <p:cNvPicPr>
            <a:picLocks noChangeAspect="1"/>
          </p:cNvPicPr>
          <p:nvPr/>
        </p:nvPicPr>
        <p:blipFill>
          <a:blip r:embed="rId5"/>
          <a:stretch>
            <a:fillRect/>
          </a:stretch>
        </p:blipFill>
        <p:spPr>
          <a:xfrm>
            <a:off x="4084442" y="1054373"/>
            <a:ext cx="3409519" cy="23848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 name="Shape 738"/>
          <p:cNvSpPr>
            <a:spLocks noGrp="1"/>
          </p:cNvSpPr>
          <p:nvPr>
            <p:ph type="title"/>
          </p:nvPr>
        </p:nvSpPr>
        <p:spPr>
          <a:xfrm>
            <a:off x="14070" y="-21958"/>
            <a:ext cx="9144000" cy="1714500"/>
          </a:xfrm>
          <a:prstGeom prst="rect">
            <a:avLst/>
          </a:prstGeom>
        </p:spPr>
        <p:txBody>
          <a:bodyPr>
            <a:normAutofit/>
          </a:bodyPr>
          <a:lstStyle/>
          <a:p>
            <a:r>
              <a:rPr lang="pt-PT" sz="3797" b="1" dirty="0">
                <a:solidFill>
                  <a:srgbClr val="C00000"/>
                </a:solidFill>
              </a:rPr>
              <a:t>Porquê Mecânica Quântica ?</a:t>
            </a:r>
            <a:endParaRPr sz="3797" b="1" dirty="0">
              <a:solidFill>
                <a:srgbClr val="C00000"/>
              </a:solidFill>
            </a:endParaRPr>
          </a:p>
        </p:txBody>
      </p:sp>
      <mc:AlternateContent xmlns:mc="http://schemas.openxmlformats.org/markup-compatibility/2006" xmlns:a14="http://schemas.microsoft.com/office/drawing/2010/main">
        <mc:Choice Requires="a14">
          <p:sp>
            <p:nvSpPr>
              <p:cNvPr id="739" name="Shape 739"/>
              <p:cNvSpPr>
                <a:spLocks noGrp="1"/>
              </p:cNvSpPr>
              <p:nvPr>
                <p:ph type="body" idx="1"/>
              </p:nvPr>
            </p:nvSpPr>
            <p:spPr>
              <a:xfrm>
                <a:off x="218778" y="1460278"/>
                <a:ext cx="8706445" cy="4641217"/>
              </a:xfrm>
              <a:prstGeom prst="rect">
                <a:avLst/>
              </a:prstGeom>
            </p:spPr>
            <p:txBody>
              <a:bodyPr>
                <a:normAutofit lnSpcReduction="10000"/>
              </a:bodyPr>
              <a:lstStyle/>
              <a:p>
                <a:r>
                  <a:rPr lang="pt-PT" sz="2812" dirty="0"/>
                  <a:t>A energia está </a:t>
                </a:r>
                <a:r>
                  <a:rPr lang="pt-PT" sz="2812" dirty="0" err="1"/>
                  <a:t>quantizada</a:t>
                </a:r>
                <a:r>
                  <a:rPr lang="pt-PT" sz="2812" dirty="0"/>
                  <a:t> - hipótese dos quanta de Einstein:</a:t>
                </a:r>
              </a:p>
              <a:p>
                <a:pPr marL="0" indent="0">
                  <a:buNone/>
                </a:pPr>
                <a:endParaRPr lang="pt-PT" sz="2812" dirty="0"/>
              </a:p>
              <a:p>
                <a:pPr marL="0" indent="0">
                  <a:buNone/>
                </a:pPr>
                <a:endParaRPr lang="pt-PT" sz="2812" dirty="0"/>
              </a:p>
              <a:p>
                <a:r>
                  <a:rPr lang="pt-PT" sz="2812" dirty="0"/>
                  <a:t> As partículas têm uma onda associada – hipótese de </a:t>
                </a:r>
                <a:r>
                  <a:rPr lang="pt-PT" sz="2812" dirty="0" err="1"/>
                  <a:t>de</a:t>
                </a:r>
                <a:r>
                  <a:rPr lang="pt-PT" sz="2812" dirty="0"/>
                  <a:t> </a:t>
                </a:r>
                <a:r>
                  <a:rPr lang="pt-PT" sz="2812" dirty="0" err="1"/>
                  <a:t>Broglie</a:t>
                </a:r>
                <a:r>
                  <a:rPr lang="pt-PT" sz="2812" dirty="0"/>
                  <a:t> :</a:t>
                </a:r>
              </a:p>
              <a:p>
                <a:pPr marL="223234" indent="0">
                  <a:buNone/>
                </a:pPr>
                <a:endParaRPr lang="pt-PT" sz="2812" dirty="0"/>
              </a:p>
              <a:p>
                <a:pPr marL="223234" indent="0">
                  <a:buNone/>
                </a:pPr>
                <a:r>
                  <a:rPr lang="pt-PT" sz="2812" dirty="0"/>
                  <a:t>                                                  </a:t>
                </a:r>
                <a14:m>
                  <m:oMath xmlns:m="http://schemas.openxmlformats.org/officeDocument/2006/math">
                    <m:r>
                      <a:rPr lang="pt-PT" sz="2812" i="1">
                        <a:latin typeface="Cambria Math" panose="02040503050406030204" pitchFamily="18" charset="0"/>
                      </a:rPr>
                      <m:t>𝑘</m:t>
                    </m:r>
                    <m:r>
                      <a:rPr lang="pt-PT" sz="2812" i="1">
                        <a:latin typeface="Cambria Math" panose="02040503050406030204" pitchFamily="18" charset="0"/>
                      </a:rPr>
                      <m:t>=</m:t>
                    </m:r>
                    <m:f>
                      <m:fPr>
                        <m:ctrlPr>
                          <a:rPr lang="pt-PT" sz="2812" i="1">
                            <a:latin typeface="Cambria Math" panose="02040503050406030204" pitchFamily="18" charset="0"/>
                          </a:rPr>
                        </m:ctrlPr>
                      </m:fPr>
                      <m:num>
                        <m:r>
                          <a:rPr lang="pt-PT" sz="2812" i="1">
                            <a:latin typeface="Cambria Math" panose="02040503050406030204" pitchFamily="18" charset="0"/>
                          </a:rPr>
                          <m:t>2</m:t>
                        </m:r>
                        <m:r>
                          <a:rPr lang="pt-PT" sz="2812" i="1">
                            <a:latin typeface="Cambria Math" panose="02040503050406030204" pitchFamily="18" charset="0"/>
                            <a:ea typeface="Cambria Math" panose="02040503050406030204" pitchFamily="18" charset="0"/>
                          </a:rPr>
                          <m:t>𝜋</m:t>
                        </m:r>
                      </m:num>
                      <m:den>
                        <m:r>
                          <a:rPr lang="pt-PT" sz="2812" i="1">
                            <a:latin typeface="Cambria Math" panose="02040503050406030204" pitchFamily="18" charset="0"/>
                            <a:ea typeface="Cambria Math" panose="02040503050406030204" pitchFamily="18" charset="0"/>
                          </a:rPr>
                          <m:t>𝜆</m:t>
                        </m:r>
                      </m:den>
                    </m:f>
                  </m:oMath>
                </a14:m>
                <a:r>
                  <a:rPr lang="pt-PT" sz="2812" dirty="0"/>
                  <a:t> é o número de onda</a:t>
                </a:r>
              </a:p>
              <a:p>
                <a:pPr marL="223234" indent="0">
                  <a:buNone/>
                </a:pPr>
                <a:endParaRPr dirty="0"/>
              </a:p>
            </p:txBody>
          </p:sp>
        </mc:Choice>
        <mc:Fallback xmlns="">
          <p:sp>
            <p:nvSpPr>
              <p:cNvPr id="739" name="Shape 739"/>
              <p:cNvSpPr>
                <a:spLocks noGrp="1" noRot="1" noChangeAspect="1" noMove="1" noResize="1" noEditPoints="1" noAdjustHandles="1" noChangeArrowheads="1" noChangeShapeType="1" noTextEdit="1"/>
              </p:cNvSpPr>
              <p:nvPr>
                <p:ph type="body" idx="1"/>
              </p:nvPr>
            </p:nvSpPr>
            <p:spPr>
              <a:xfrm>
                <a:off x="218778" y="1460278"/>
                <a:ext cx="8706445" cy="4641217"/>
              </a:xfrm>
              <a:prstGeom prst="rect">
                <a:avLst/>
              </a:prstGeom>
              <a:blipFill>
                <a:blip r:embed="rId3"/>
                <a:stretch>
                  <a:fillRect l="-1331" t="-2365" r="-56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CaixaDeTexto 7"/>
              <p:cNvSpPr txBox="1"/>
              <p:nvPr/>
            </p:nvSpPr>
            <p:spPr>
              <a:xfrm>
                <a:off x="1301333" y="4807122"/>
                <a:ext cx="2028697" cy="8631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algn="ctr" defTabSz="410751" hangingPunct="0"/>
                <a14:m>
                  <m:oMathPara xmlns:m="http://schemas.openxmlformats.org/officeDocument/2006/math">
                    <m:oMathParaPr>
                      <m:jc m:val="centerGroup"/>
                    </m:oMathParaPr>
                    <m:oMath xmlns:m="http://schemas.openxmlformats.org/officeDocument/2006/math">
                      <m:r>
                        <a:rPr lang="pt-PT" sz="2953" i="1">
                          <a:latin typeface="Cambria Math" panose="02040503050406030204" pitchFamily="18" charset="0"/>
                          <a:sym typeface="Gill Sans"/>
                        </a:rPr>
                        <m:t>𝑝</m:t>
                      </m:r>
                      <m:r>
                        <a:rPr lang="pt-PT" sz="2953" i="1">
                          <a:latin typeface="Cambria Math" panose="02040503050406030204" pitchFamily="18" charset="0"/>
                          <a:sym typeface="Gill Sans"/>
                        </a:rPr>
                        <m:t>= </m:t>
                      </m:r>
                      <m:f>
                        <m:fPr>
                          <m:ctrlPr>
                            <a:rPr lang="pt-PT" sz="2953" i="1">
                              <a:latin typeface="Cambria Math" panose="02040503050406030204" pitchFamily="18" charset="0"/>
                              <a:sym typeface="Gill Sans"/>
                            </a:rPr>
                          </m:ctrlPr>
                        </m:fPr>
                        <m:num>
                          <m:r>
                            <a:rPr lang="pt-PT" sz="2953" i="1">
                              <a:latin typeface="Cambria Math" panose="02040503050406030204" pitchFamily="18" charset="0"/>
                              <a:sym typeface="Gill Sans"/>
                            </a:rPr>
                            <m:t>h</m:t>
                          </m:r>
                        </m:num>
                        <m:den>
                          <m:r>
                            <a:rPr lang="pt-PT" sz="2953" i="1">
                              <a:latin typeface="Cambria Math" panose="02040503050406030204" pitchFamily="18" charset="0"/>
                              <a:ea typeface="Cambria Math" panose="02040503050406030204" pitchFamily="18" charset="0"/>
                              <a:sym typeface="Gill Sans"/>
                            </a:rPr>
                            <m:t>𝜆</m:t>
                          </m:r>
                        </m:den>
                      </m:f>
                      <m:r>
                        <a:rPr lang="pt-PT" sz="2953" i="1">
                          <a:latin typeface="Cambria Math" panose="02040503050406030204" pitchFamily="18" charset="0"/>
                          <a:sym typeface="Gill Sans"/>
                        </a:rPr>
                        <m:t>=</m:t>
                      </m:r>
                      <m:r>
                        <a:rPr lang="pt-PT" sz="2953" i="1">
                          <a:latin typeface="Cambria Math" panose="02040503050406030204" pitchFamily="18" charset="0"/>
                          <a:ea typeface="Cambria Math" panose="02040503050406030204" pitchFamily="18" charset="0"/>
                          <a:sym typeface="Gill Sans"/>
                        </a:rPr>
                        <m:t>ℏ</m:t>
                      </m:r>
                      <m:r>
                        <a:rPr lang="pt-PT" sz="2953" i="1">
                          <a:latin typeface="Cambria Math" panose="02040503050406030204" pitchFamily="18" charset="0"/>
                          <a:ea typeface="Cambria Math" panose="02040503050406030204" pitchFamily="18" charset="0"/>
                          <a:sym typeface="Gill Sans"/>
                        </a:rPr>
                        <m:t>𝑘</m:t>
                      </m:r>
                    </m:oMath>
                  </m:oMathPara>
                </a14:m>
                <a:endParaRPr lang="pt-PT" sz="2953" dirty="0">
                  <a:solidFill>
                    <a:srgbClr val="FFFFFF"/>
                  </a:solidFill>
                  <a:sym typeface="Gill Sans"/>
                </a:endParaRPr>
              </a:p>
            </p:txBody>
          </p:sp>
        </mc:Choice>
        <mc:Fallback xmlns="">
          <p:sp>
            <p:nvSpPr>
              <p:cNvPr id="8" name="CaixaDeTexto 7"/>
              <p:cNvSpPr txBox="1">
                <a:spLocks noRot="1" noChangeAspect="1" noMove="1" noResize="1" noEditPoints="1" noAdjustHandles="1" noChangeArrowheads="1" noChangeShapeType="1" noTextEdit="1"/>
              </p:cNvSpPr>
              <p:nvPr/>
            </p:nvSpPr>
            <p:spPr>
              <a:xfrm>
                <a:off x="1301333" y="4807122"/>
                <a:ext cx="2028697" cy="863185"/>
              </a:xfrm>
              <a:prstGeom prst="rect">
                <a:avLst/>
              </a:prstGeom>
              <a:blipFill>
                <a:blip r:embed="rId4"/>
                <a:stretch>
                  <a:fillRect/>
                </a:stretch>
              </a:blipFill>
              <a:ln w="12700" cap="flat">
                <a:noFill/>
                <a:miter lim="400000"/>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CaixaDeTexto 9"/>
              <p:cNvSpPr txBox="1"/>
              <p:nvPr/>
            </p:nvSpPr>
            <p:spPr>
              <a:xfrm>
                <a:off x="1919051" y="2706866"/>
                <a:ext cx="2430345" cy="4544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algn="ctr" defTabSz="410751" hangingPunct="0"/>
                <a14:m>
                  <m:oMathPara xmlns:m="http://schemas.openxmlformats.org/officeDocument/2006/math">
                    <m:oMathParaPr>
                      <m:jc m:val="centerGroup"/>
                    </m:oMathParaPr>
                    <m:oMath xmlns:m="http://schemas.openxmlformats.org/officeDocument/2006/math">
                      <m:r>
                        <a:rPr lang="pt-PT" sz="2953" i="1">
                          <a:latin typeface="Cambria Math" panose="02040503050406030204" pitchFamily="18" charset="0"/>
                          <a:sym typeface="Gill Sans"/>
                        </a:rPr>
                        <m:t>𝐸</m:t>
                      </m:r>
                      <m:r>
                        <a:rPr lang="pt-PT" sz="2953" i="1">
                          <a:latin typeface="Cambria Math" panose="02040503050406030204" pitchFamily="18" charset="0"/>
                          <a:sym typeface="Gill Sans"/>
                        </a:rPr>
                        <m:t>=</m:t>
                      </m:r>
                      <m:r>
                        <a:rPr lang="pt-PT" sz="2953" i="1">
                          <a:latin typeface="Cambria Math" panose="02040503050406030204" pitchFamily="18" charset="0"/>
                          <a:sym typeface="Gill Sans"/>
                        </a:rPr>
                        <m:t>h</m:t>
                      </m:r>
                      <m:r>
                        <a:rPr lang="pt-PT" sz="2953" i="1">
                          <a:latin typeface="Cambria Math" panose="02040503050406030204" pitchFamily="18" charset="0"/>
                          <a:sym typeface="Gill Sans"/>
                        </a:rPr>
                        <m:t> </m:t>
                      </m:r>
                      <m:r>
                        <a:rPr lang="pt-PT" sz="2953" i="1">
                          <a:latin typeface="Cambria Math" panose="02040503050406030204" pitchFamily="18" charset="0"/>
                          <a:sym typeface="Gill Sans"/>
                        </a:rPr>
                        <m:t>𝑓</m:t>
                      </m:r>
                      <m:r>
                        <a:rPr lang="pt-PT" sz="2953" i="1">
                          <a:latin typeface="Cambria Math" panose="02040503050406030204" pitchFamily="18" charset="0"/>
                          <a:ea typeface="Cambria Math" panose="02040503050406030204" pitchFamily="18" charset="0"/>
                          <a:sym typeface="Gill Sans"/>
                        </a:rPr>
                        <m:t>= ℏ</m:t>
                      </m:r>
                      <m:r>
                        <a:rPr lang="pt-PT" sz="2953" i="1">
                          <a:latin typeface="Cambria Math" panose="02040503050406030204" pitchFamily="18" charset="0"/>
                          <a:ea typeface="Cambria Math" panose="02040503050406030204" pitchFamily="18" charset="0"/>
                          <a:sym typeface="Gill Sans"/>
                        </a:rPr>
                        <m:t>𝜔</m:t>
                      </m:r>
                    </m:oMath>
                  </m:oMathPara>
                </a14:m>
                <a:endParaRPr lang="pt-PT" sz="2953" dirty="0">
                  <a:sym typeface="Gill Sans"/>
                </a:endParaRPr>
              </a:p>
            </p:txBody>
          </p:sp>
        </mc:Choice>
        <mc:Fallback xmlns="">
          <p:sp>
            <p:nvSpPr>
              <p:cNvPr id="10" name="CaixaDeTexto 9"/>
              <p:cNvSpPr txBox="1">
                <a:spLocks noRot="1" noChangeAspect="1" noMove="1" noResize="1" noEditPoints="1" noAdjustHandles="1" noChangeArrowheads="1" noChangeShapeType="1" noTextEdit="1"/>
              </p:cNvSpPr>
              <p:nvPr/>
            </p:nvSpPr>
            <p:spPr>
              <a:xfrm>
                <a:off x="1919051" y="2706866"/>
                <a:ext cx="2430345" cy="454420"/>
              </a:xfrm>
              <a:prstGeom prst="rect">
                <a:avLst/>
              </a:prstGeom>
              <a:blipFill>
                <a:blip r:embed="rId5"/>
                <a:stretch>
                  <a:fillRect/>
                </a:stretch>
              </a:blipFill>
              <a:ln w="12700" cap="flat">
                <a:noFill/>
                <a:miter lim="400000"/>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CaixaDeTexto 10"/>
              <p:cNvSpPr txBox="1"/>
              <p:nvPr/>
            </p:nvSpPr>
            <p:spPr>
              <a:xfrm>
                <a:off x="5586964" y="2320629"/>
                <a:ext cx="1334024" cy="8631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0751" hangingPunct="0"/>
                <a14:m>
                  <m:oMathPara xmlns:m="http://schemas.openxmlformats.org/officeDocument/2006/math">
                    <m:oMathParaPr>
                      <m:jc m:val="centerGroup"/>
                    </m:oMathParaPr>
                    <m:oMath xmlns:m="http://schemas.openxmlformats.org/officeDocument/2006/math">
                      <m:r>
                        <a:rPr lang="pt-PT" sz="2953" i="1">
                          <a:latin typeface="Cambria Math" panose="02040503050406030204" pitchFamily="18" charset="0"/>
                          <a:ea typeface="Cambria Math" panose="02040503050406030204" pitchFamily="18" charset="0"/>
                          <a:sym typeface="Gill Sans"/>
                        </a:rPr>
                        <m:t>ℏ=</m:t>
                      </m:r>
                      <m:f>
                        <m:fPr>
                          <m:ctrlPr>
                            <a:rPr lang="pt-PT" sz="2953" i="1">
                              <a:latin typeface="Cambria Math" panose="02040503050406030204" pitchFamily="18" charset="0"/>
                              <a:ea typeface="Cambria Math" panose="02040503050406030204" pitchFamily="18" charset="0"/>
                              <a:sym typeface="Gill Sans"/>
                            </a:rPr>
                          </m:ctrlPr>
                        </m:fPr>
                        <m:num>
                          <m:r>
                            <a:rPr lang="pt-PT" sz="2953" i="1">
                              <a:latin typeface="Cambria Math" panose="02040503050406030204" pitchFamily="18" charset="0"/>
                              <a:ea typeface="Cambria Math" panose="02040503050406030204" pitchFamily="18" charset="0"/>
                              <a:sym typeface="Gill Sans"/>
                            </a:rPr>
                            <m:t>h</m:t>
                          </m:r>
                        </m:num>
                        <m:den>
                          <m:r>
                            <a:rPr lang="pt-PT" sz="2953" i="1">
                              <a:latin typeface="Cambria Math" panose="02040503050406030204" pitchFamily="18" charset="0"/>
                              <a:ea typeface="Cambria Math" panose="02040503050406030204" pitchFamily="18" charset="0"/>
                              <a:sym typeface="Gill Sans"/>
                            </a:rPr>
                            <m:t>2</m:t>
                          </m:r>
                          <m:r>
                            <a:rPr lang="pt-PT" sz="2953" i="1">
                              <a:latin typeface="Cambria Math" panose="02040503050406030204" pitchFamily="18" charset="0"/>
                              <a:ea typeface="Cambria Math" panose="02040503050406030204" pitchFamily="18" charset="0"/>
                              <a:sym typeface="Gill Sans"/>
                            </a:rPr>
                            <m:t>𝜋</m:t>
                          </m:r>
                        </m:den>
                      </m:f>
                    </m:oMath>
                  </m:oMathPara>
                </a14:m>
                <a:endParaRPr lang="pt-PT" sz="2953" dirty="0">
                  <a:solidFill>
                    <a:srgbClr val="FFFFFF"/>
                  </a:solidFill>
                  <a:sym typeface="Gill Sans"/>
                </a:endParaRPr>
              </a:p>
            </p:txBody>
          </p:sp>
        </mc:Choice>
        <mc:Fallback xmlns="">
          <p:sp>
            <p:nvSpPr>
              <p:cNvPr id="11" name="CaixaDeTexto 10"/>
              <p:cNvSpPr txBox="1">
                <a:spLocks noRot="1" noChangeAspect="1" noMove="1" noResize="1" noEditPoints="1" noAdjustHandles="1" noChangeArrowheads="1" noChangeShapeType="1" noTextEdit="1"/>
              </p:cNvSpPr>
              <p:nvPr/>
            </p:nvSpPr>
            <p:spPr>
              <a:xfrm>
                <a:off x="5586964" y="2320629"/>
                <a:ext cx="1334024" cy="863185"/>
              </a:xfrm>
              <a:prstGeom prst="rect">
                <a:avLst/>
              </a:prstGeom>
              <a:blipFill>
                <a:blip r:embed="rId6"/>
                <a:stretch>
                  <a:fillRect/>
                </a:stretch>
              </a:blipFill>
              <a:ln w="12700" cap="flat">
                <a:noFill/>
                <a:miter lim="400000"/>
              </a:ln>
              <a:effectLst/>
            </p:spPr>
            <p:txBody>
              <a:bodyPr/>
              <a:lstStyle/>
              <a:p>
                <a:r>
                  <a:rPr lang="en-GB">
                    <a:noFill/>
                  </a:rPr>
                  <a:t> </a:t>
                </a:r>
              </a:p>
            </p:txBody>
          </p:sp>
        </mc:Fallback>
      </mc:AlternateContent>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 name="Shape 738"/>
          <p:cNvSpPr>
            <a:spLocks noGrp="1"/>
          </p:cNvSpPr>
          <p:nvPr>
            <p:ph type="title"/>
          </p:nvPr>
        </p:nvSpPr>
        <p:spPr>
          <a:xfrm>
            <a:off x="14070" y="-21958"/>
            <a:ext cx="9144000" cy="1714500"/>
          </a:xfrm>
          <a:prstGeom prst="rect">
            <a:avLst/>
          </a:prstGeom>
        </p:spPr>
        <p:txBody>
          <a:bodyPr>
            <a:normAutofit/>
          </a:bodyPr>
          <a:lstStyle/>
          <a:p>
            <a:r>
              <a:rPr lang="pt-PT" sz="3797" b="1" dirty="0">
                <a:solidFill>
                  <a:srgbClr val="C00000"/>
                </a:solidFill>
              </a:rPr>
              <a:t>Porquê Mecânica Quântica ?</a:t>
            </a:r>
            <a:endParaRPr sz="3797" b="1" dirty="0">
              <a:solidFill>
                <a:srgbClr val="C00000"/>
              </a:solidFill>
            </a:endParaRPr>
          </a:p>
        </p:txBody>
      </p:sp>
      <mc:AlternateContent xmlns:mc="http://schemas.openxmlformats.org/markup-compatibility/2006" xmlns:a14="http://schemas.microsoft.com/office/drawing/2010/main">
        <mc:Choice Requires="a14">
          <p:sp>
            <p:nvSpPr>
              <p:cNvPr id="739" name="Shape 739"/>
              <p:cNvSpPr>
                <a:spLocks noGrp="1"/>
              </p:cNvSpPr>
              <p:nvPr>
                <p:ph type="body" idx="1"/>
              </p:nvPr>
            </p:nvSpPr>
            <p:spPr>
              <a:xfrm>
                <a:off x="232848" y="1265134"/>
                <a:ext cx="8706445" cy="6858000"/>
              </a:xfrm>
              <a:prstGeom prst="rect">
                <a:avLst/>
              </a:prstGeom>
              <a:ln>
                <a:noFill/>
              </a:ln>
            </p:spPr>
            <p:txBody>
              <a:bodyPr>
                <a:normAutofit/>
              </a:bodyPr>
              <a:lstStyle/>
              <a:p>
                <a:r>
                  <a:rPr lang="pt-PT" sz="2812" dirty="0"/>
                  <a:t>Se uma partícula tem um </a:t>
                </a:r>
                <a14:m>
                  <m:oMath xmlns:m="http://schemas.openxmlformats.org/officeDocument/2006/math">
                    <m:r>
                      <a:rPr lang="pt-PT" sz="2812" i="1">
                        <a:latin typeface="Cambria Math" panose="02040503050406030204" pitchFamily="18" charset="0"/>
                        <a:ea typeface="Cambria Math" panose="02040503050406030204" pitchFamily="18" charset="0"/>
                      </a:rPr>
                      <m:t>𝜆</m:t>
                    </m:r>
                  </m:oMath>
                </a14:m>
                <a:r>
                  <a:rPr lang="pt-PT" sz="2812" dirty="0"/>
                  <a:t> (ou k) tem de existir uma função de onda</a:t>
                </a:r>
                <a14:m>
                  <m:oMath xmlns:m="http://schemas.openxmlformats.org/officeDocument/2006/math">
                    <m:r>
                      <a:rPr lang="pt-PT" sz="2812">
                        <a:latin typeface="Cambria Math" panose="02040503050406030204" pitchFamily="18" charset="0"/>
                        <a:ea typeface="Cambria Math" panose="02040503050406030204" pitchFamily="18" charset="0"/>
                      </a:rPr>
                      <m:t>  </m:t>
                    </m:r>
                    <m:r>
                      <m:rPr>
                        <m:sty m:val="p"/>
                      </m:rPr>
                      <a:rPr lang="el-GR" sz="2812" i="1">
                        <a:latin typeface="Cambria Math" panose="02040503050406030204" pitchFamily="18" charset="0"/>
                        <a:ea typeface="Cambria Math" panose="02040503050406030204" pitchFamily="18" charset="0"/>
                      </a:rPr>
                      <m:t>Ψ</m:t>
                    </m:r>
                    <m:r>
                      <a:rPr lang="pt-PT" sz="2812" i="1">
                        <a:latin typeface="Cambria Math" panose="02040503050406030204" pitchFamily="18" charset="0"/>
                        <a:ea typeface="Cambria Math" panose="02040503050406030204" pitchFamily="18" charset="0"/>
                      </a:rPr>
                      <m:t> </m:t>
                    </m:r>
                    <m:d>
                      <m:dPr>
                        <m:ctrlPr>
                          <a:rPr lang="pt-PT" sz="2812" i="1">
                            <a:latin typeface="Cambria Math" panose="02040503050406030204" pitchFamily="18" charset="0"/>
                            <a:ea typeface="Cambria Math" panose="02040503050406030204" pitchFamily="18" charset="0"/>
                          </a:rPr>
                        </m:ctrlPr>
                      </m:dPr>
                      <m:e>
                        <m:r>
                          <a:rPr lang="pt-PT" sz="2812" i="1">
                            <a:latin typeface="Cambria Math" panose="02040503050406030204" pitchFamily="18" charset="0"/>
                            <a:ea typeface="Cambria Math" panose="02040503050406030204" pitchFamily="18" charset="0"/>
                          </a:rPr>
                          <m:t>𝑥</m:t>
                        </m:r>
                        <m:r>
                          <a:rPr lang="pt-PT" sz="2812" i="1">
                            <a:latin typeface="Cambria Math" panose="02040503050406030204" pitchFamily="18" charset="0"/>
                            <a:ea typeface="Cambria Math" panose="02040503050406030204" pitchFamily="18" charset="0"/>
                          </a:rPr>
                          <m:t>, </m:t>
                        </m:r>
                        <m:r>
                          <a:rPr lang="pt-PT" sz="2812" i="1">
                            <a:latin typeface="Cambria Math" panose="02040503050406030204" pitchFamily="18" charset="0"/>
                            <a:ea typeface="Cambria Math" panose="02040503050406030204" pitchFamily="18" charset="0"/>
                          </a:rPr>
                          <m:t>𝑡</m:t>
                        </m:r>
                      </m:e>
                    </m:d>
                  </m:oMath>
                </a14:m>
                <a:r>
                  <a:rPr lang="pt-PT" sz="2812" dirty="0"/>
                  <a:t> associada à partícula.</a:t>
                </a:r>
              </a:p>
              <a:p>
                <a:pPr marL="223234" indent="0">
                  <a:buNone/>
                </a:pPr>
                <a:endParaRPr lang="pt-PT" sz="2531" dirty="0"/>
              </a:p>
              <a:p>
                <a:pPr marL="223234" indent="0">
                  <a:buNone/>
                </a:pPr>
                <a:r>
                  <a:rPr lang="pt-PT" sz="2812" dirty="0"/>
                  <a:t>Numa corda:</a:t>
                </a:r>
              </a:p>
              <a:p>
                <a:pPr marL="223234" indent="0">
                  <a:buNone/>
                </a:pPr>
                <a:r>
                  <a:rPr lang="pt-PT" sz="2812" dirty="0">
                    <a:ea typeface="Cambria Math" panose="02040503050406030204" pitchFamily="18" charset="0"/>
                  </a:rPr>
                  <a:t> </a:t>
                </a:r>
                <a14:m>
                  <m:oMath xmlns:m="http://schemas.openxmlformats.org/officeDocument/2006/math">
                    <m:r>
                      <m:rPr>
                        <m:sty m:val="p"/>
                      </m:rPr>
                      <a:rPr lang="el-GR" sz="2812" i="1">
                        <a:latin typeface="Cambria Math" panose="02040503050406030204" pitchFamily="18" charset="0"/>
                        <a:ea typeface="Cambria Math" panose="02040503050406030204" pitchFamily="18" charset="0"/>
                      </a:rPr>
                      <m:t>Ψ</m:t>
                    </m:r>
                    <m:r>
                      <a:rPr lang="pt-PT" sz="2812" i="1">
                        <a:latin typeface="Cambria Math" panose="02040503050406030204" pitchFamily="18" charset="0"/>
                        <a:ea typeface="Cambria Math" panose="02040503050406030204" pitchFamily="18" charset="0"/>
                      </a:rPr>
                      <m:t> </m:t>
                    </m:r>
                    <m:d>
                      <m:dPr>
                        <m:ctrlPr>
                          <a:rPr lang="pt-PT" sz="2812" i="1">
                            <a:latin typeface="Cambria Math" panose="02040503050406030204" pitchFamily="18" charset="0"/>
                            <a:ea typeface="Cambria Math" panose="02040503050406030204" pitchFamily="18" charset="0"/>
                          </a:rPr>
                        </m:ctrlPr>
                      </m:dPr>
                      <m:e>
                        <m:r>
                          <a:rPr lang="pt-PT" sz="2812" i="1">
                            <a:latin typeface="Cambria Math" panose="02040503050406030204" pitchFamily="18" charset="0"/>
                            <a:ea typeface="Cambria Math" panose="02040503050406030204" pitchFamily="18" charset="0"/>
                          </a:rPr>
                          <m:t>𝑥</m:t>
                        </m:r>
                        <m:r>
                          <a:rPr lang="pt-PT" sz="2812" i="1">
                            <a:latin typeface="Cambria Math" panose="02040503050406030204" pitchFamily="18" charset="0"/>
                            <a:ea typeface="Cambria Math" panose="02040503050406030204" pitchFamily="18" charset="0"/>
                          </a:rPr>
                          <m:t>+</m:t>
                        </m:r>
                        <m:r>
                          <a:rPr lang="pt-PT" sz="2812" i="1">
                            <a:latin typeface="Cambria Math" panose="02040503050406030204" pitchFamily="18" charset="0"/>
                            <a:ea typeface="Cambria Math" panose="02040503050406030204" pitchFamily="18" charset="0"/>
                          </a:rPr>
                          <m:t>𝜆</m:t>
                        </m:r>
                        <m:r>
                          <a:rPr lang="pt-PT" sz="2812" i="1">
                            <a:latin typeface="Cambria Math" panose="02040503050406030204" pitchFamily="18" charset="0"/>
                            <a:ea typeface="Cambria Math" panose="02040503050406030204" pitchFamily="18" charset="0"/>
                          </a:rPr>
                          <m:t>,</m:t>
                        </m:r>
                        <m:r>
                          <a:rPr lang="pt-PT" sz="2812" i="1">
                            <a:latin typeface="Cambria Math" panose="02040503050406030204" pitchFamily="18" charset="0"/>
                            <a:ea typeface="Cambria Math" panose="02040503050406030204" pitchFamily="18" charset="0"/>
                          </a:rPr>
                          <m:t>𝑡</m:t>
                        </m:r>
                      </m:e>
                    </m:d>
                    <m:r>
                      <a:rPr lang="pt-PT" sz="2812" i="1">
                        <a:latin typeface="Cambria Math" panose="02040503050406030204" pitchFamily="18" charset="0"/>
                        <a:ea typeface="Cambria Math" panose="02040503050406030204" pitchFamily="18" charset="0"/>
                      </a:rPr>
                      <m:t>=</m:t>
                    </m:r>
                    <m:r>
                      <m:rPr>
                        <m:sty m:val="p"/>
                      </m:rPr>
                      <a:rPr lang="el-GR" sz="2812" i="1">
                        <a:latin typeface="Cambria Math" panose="02040503050406030204" pitchFamily="18" charset="0"/>
                        <a:ea typeface="Cambria Math" panose="02040503050406030204" pitchFamily="18" charset="0"/>
                      </a:rPr>
                      <m:t>Ψ</m:t>
                    </m:r>
                    <m:r>
                      <a:rPr lang="pt-PT" sz="2812" i="1">
                        <a:latin typeface="Cambria Math" panose="02040503050406030204" pitchFamily="18" charset="0"/>
                        <a:ea typeface="Cambria Math" panose="02040503050406030204" pitchFamily="18" charset="0"/>
                      </a:rPr>
                      <m:t> </m:t>
                    </m:r>
                    <m:d>
                      <m:dPr>
                        <m:ctrlPr>
                          <a:rPr lang="pt-PT" sz="2812" i="1">
                            <a:latin typeface="Cambria Math" panose="02040503050406030204" pitchFamily="18" charset="0"/>
                            <a:ea typeface="Cambria Math" panose="02040503050406030204" pitchFamily="18" charset="0"/>
                          </a:rPr>
                        </m:ctrlPr>
                      </m:dPr>
                      <m:e>
                        <m:r>
                          <a:rPr lang="pt-PT" sz="2812" i="1">
                            <a:latin typeface="Cambria Math" panose="02040503050406030204" pitchFamily="18" charset="0"/>
                            <a:ea typeface="Cambria Math" panose="02040503050406030204" pitchFamily="18" charset="0"/>
                          </a:rPr>
                          <m:t>𝑥</m:t>
                        </m:r>
                        <m:r>
                          <a:rPr lang="pt-PT" sz="2812" i="1">
                            <a:latin typeface="Cambria Math" panose="02040503050406030204" pitchFamily="18" charset="0"/>
                            <a:ea typeface="Cambria Math" panose="02040503050406030204" pitchFamily="18" charset="0"/>
                          </a:rPr>
                          <m:t>,</m:t>
                        </m:r>
                        <m:r>
                          <a:rPr lang="pt-PT" sz="2812" i="1">
                            <a:latin typeface="Cambria Math" panose="02040503050406030204" pitchFamily="18" charset="0"/>
                            <a:ea typeface="Cambria Math" panose="02040503050406030204" pitchFamily="18" charset="0"/>
                          </a:rPr>
                          <m:t>𝑡</m:t>
                        </m:r>
                      </m:e>
                    </m:d>
                  </m:oMath>
                </a14:m>
                <a:r>
                  <a:rPr lang="pt-PT" dirty="0"/>
                  <a:t> </a:t>
                </a:r>
              </a:p>
              <a:p>
                <a:pPr marL="223234" indent="0">
                  <a:buNone/>
                </a:pPr>
                <a:endParaRPr lang="pt-PT" dirty="0"/>
              </a:p>
              <a:p>
                <a:pPr marL="223234" indent="0">
                  <a:buNone/>
                </a:pPr>
                <a:endParaRPr lang="pt-PT" sz="2531" dirty="0"/>
              </a:p>
              <a:p>
                <a:pPr marL="223234" indent="0">
                  <a:buNone/>
                </a:pPr>
                <a:r>
                  <a:rPr lang="pt-PT" sz="3094" dirty="0"/>
                  <a:t>O que significa </a:t>
                </a:r>
                <a14:m>
                  <m:oMath xmlns:m="http://schemas.openxmlformats.org/officeDocument/2006/math">
                    <m:r>
                      <m:rPr>
                        <m:sty m:val="p"/>
                      </m:rPr>
                      <a:rPr lang="el-GR" sz="3094" i="1">
                        <a:latin typeface="Cambria Math" panose="02040503050406030204" pitchFamily="18" charset="0"/>
                        <a:ea typeface="Cambria Math" panose="02040503050406030204" pitchFamily="18" charset="0"/>
                      </a:rPr>
                      <m:t>Ψ</m:t>
                    </m:r>
                    <m:r>
                      <a:rPr lang="pt-PT" sz="3094" i="1">
                        <a:latin typeface="Cambria Math" panose="02040503050406030204" pitchFamily="18" charset="0"/>
                        <a:ea typeface="Cambria Math" panose="02040503050406030204" pitchFamily="18" charset="0"/>
                      </a:rPr>
                      <m:t> </m:t>
                    </m:r>
                    <m:d>
                      <m:dPr>
                        <m:ctrlPr>
                          <a:rPr lang="pt-PT" sz="3094" i="1">
                            <a:latin typeface="Cambria Math" panose="02040503050406030204" pitchFamily="18" charset="0"/>
                            <a:ea typeface="Cambria Math" panose="02040503050406030204" pitchFamily="18" charset="0"/>
                          </a:rPr>
                        </m:ctrlPr>
                      </m:dPr>
                      <m:e>
                        <m:r>
                          <a:rPr lang="pt-PT" sz="3094" i="1">
                            <a:latin typeface="Cambria Math" panose="02040503050406030204" pitchFamily="18" charset="0"/>
                            <a:ea typeface="Cambria Math" panose="02040503050406030204" pitchFamily="18" charset="0"/>
                          </a:rPr>
                          <m:t>𝑥</m:t>
                        </m:r>
                        <m:r>
                          <a:rPr lang="pt-PT" sz="3094" i="1">
                            <a:latin typeface="Cambria Math" panose="02040503050406030204" pitchFamily="18" charset="0"/>
                            <a:ea typeface="Cambria Math" panose="02040503050406030204" pitchFamily="18" charset="0"/>
                          </a:rPr>
                          <m:t>,</m:t>
                        </m:r>
                        <m:r>
                          <a:rPr lang="pt-PT" sz="3094" i="1">
                            <a:latin typeface="Cambria Math" panose="02040503050406030204" pitchFamily="18" charset="0"/>
                            <a:ea typeface="Cambria Math" panose="02040503050406030204" pitchFamily="18" charset="0"/>
                          </a:rPr>
                          <m:t>𝑡</m:t>
                        </m:r>
                      </m:e>
                    </m:d>
                  </m:oMath>
                </a14:m>
                <a:r>
                  <a:rPr lang="pt-PT" sz="3094" dirty="0"/>
                  <a:t> para uma partícula? </a:t>
                </a:r>
              </a:p>
              <a:p>
                <a:pPr marL="223234" indent="0">
                  <a:buNone/>
                </a:pPr>
                <a:r>
                  <a:rPr lang="pt-PT" sz="3094" dirty="0"/>
                  <a:t>Posso medir?  Qual é a sua forma? Como se obtém? </a:t>
                </a:r>
              </a:p>
            </p:txBody>
          </p:sp>
        </mc:Choice>
        <mc:Fallback xmlns="">
          <p:sp>
            <p:nvSpPr>
              <p:cNvPr id="739" name="Shape 739"/>
              <p:cNvSpPr>
                <a:spLocks noGrp="1" noRot="1" noChangeAspect="1" noMove="1" noResize="1" noEditPoints="1" noAdjustHandles="1" noChangeArrowheads="1" noChangeShapeType="1" noTextEdit="1"/>
              </p:cNvSpPr>
              <p:nvPr>
                <p:ph type="body" idx="1"/>
              </p:nvPr>
            </p:nvSpPr>
            <p:spPr>
              <a:xfrm>
                <a:off x="232848" y="1265134"/>
                <a:ext cx="8706445" cy="6858000"/>
              </a:xfrm>
              <a:prstGeom prst="rect">
                <a:avLst/>
              </a:prstGeom>
              <a:blipFill>
                <a:blip r:embed="rId3"/>
                <a:stretch>
                  <a:fillRect l="-1261" t="-978" r="-2521"/>
                </a:stretch>
              </a:blipFill>
              <a:ln>
                <a:noFill/>
              </a:ln>
            </p:spPr>
            <p:txBody>
              <a:bodyPr/>
              <a:lstStyle/>
              <a:p>
                <a:r>
                  <a:rPr lang="en-GB">
                    <a:noFill/>
                  </a:rPr>
                  <a:t> </a:t>
                </a:r>
              </a:p>
            </p:txBody>
          </p:sp>
        </mc:Fallback>
      </mc:AlternateContent>
      <p:cxnSp>
        <p:nvCxnSpPr>
          <p:cNvPr id="14" name="Conexão reta unidirecional 13"/>
          <p:cNvCxnSpPr/>
          <p:nvPr/>
        </p:nvCxnSpPr>
        <p:spPr>
          <a:xfrm>
            <a:off x="6289606" y="3494225"/>
            <a:ext cx="0" cy="0"/>
          </a:xfrm>
          <a:prstGeom prst="straightConnector1">
            <a:avLst/>
          </a:prstGeom>
          <a:noFill/>
          <a:ln w="25400" cap="flat">
            <a:solidFill>
              <a:srgbClr val="FFFFFF"/>
            </a:solidFill>
            <a:prstDash val="solid"/>
            <a:miter lim="400000"/>
            <a:tailEnd type="triangle"/>
          </a:ln>
          <a:effectLst/>
          <a:sp3d/>
        </p:spPr>
        <p:style>
          <a:lnRef idx="0">
            <a:scrgbClr r="0" g="0" b="0"/>
          </a:lnRef>
          <a:fillRef idx="0">
            <a:scrgbClr r="0" g="0" b="0"/>
          </a:fillRef>
          <a:effectRef idx="0">
            <a:scrgbClr r="0" g="0" b="0"/>
          </a:effectRef>
          <a:fontRef idx="none"/>
        </p:style>
      </p:cxnSp>
      <p:grpSp>
        <p:nvGrpSpPr>
          <p:cNvPr id="29" name="Grupo 28"/>
          <p:cNvGrpSpPr/>
          <p:nvPr/>
        </p:nvGrpSpPr>
        <p:grpSpPr>
          <a:xfrm>
            <a:off x="4223986" y="2858660"/>
            <a:ext cx="4236861" cy="1513829"/>
            <a:chOff x="6479394" y="4738545"/>
            <a:chExt cx="6025758" cy="2153001"/>
          </a:xfrm>
        </p:grpSpPr>
        <p:grpSp>
          <p:nvGrpSpPr>
            <p:cNvPr id="28" name="Grupo 27"/>
            <p:cNvGrpSpPr/>
            <p:nvPr/>
          </p:nvGrpSpPr>
          <p:grpSpPr>
            <a:xfrm>
              <a:off x="6479394" y="4738545"/>
              <a:ext cx="6025758" cy="2153001"/>
              <a:chOff x="6522411" y="4798178"/>
              <a:chExt cx="6025758" cy="2153001"/>
            </a:xfrm>
          </p:grpSpPr>
          <p:grpSp>
            <p:nvGrpSpPr>
              <p:cNvPr id="27" name="Grupo 26"/>
              <p:cNvGrpSpPr/>
              <p:nvPr/>
            </p:nvGrpSpPr>
            <p:grpSpPr>
              <a:xfrm>
                <a:off x="6522411" y="4798178"/>
                <a:ext cx="6025758" cy="2153001"/>
                <a:chOff x="6522411" y="4798178"/>
                <a:chExt cx="6025758" cy="2153001"/>
              </a:xfrm>
            </p:grpSpPr>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2411" y="4798178"/>
                  <a:ext cx="6025758" cy="2153001"/>
                </a:xfrm>
                <a:prstGeom prst="rect">
                  <a:avLst/>
                </a:prstGeom>
              </p:spPr>
            </p:pic>
            <p:cxnSp>
              <p:nvCxnSpPr>
                <p:cNvPr id="21" name="Conexão reta unidirecional 20"/>
                <p:cNvCxnSpPr/>
                <p:nvPr/>
              </p:nvCxnSpPr>
              <p:spPr>
                <a:xfrm flipH="1" flipV="1">
                  <a:off x="9389094" y="5223226"/>
                  <a:ext cx="31139" cy="591819"/>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4" name="Conexão reta 23"/>
                <p:cNvCxnSpPr/>
                <p:nvPr/>
              </p:nvCxnSpPr>
              <p:spPr>
                <a:xfrm>
                  <a:off x="7573617" y="5815045"/>
                  <a:ext cx="331967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Conexão reta unidirecional 25"/>
                <p:cNvCxnSpPr>
                  <a:cxnSpLocks/>
                </p:cNvCxnSpPr>
                <p:nvPr/>
              </p:nvCxnSpPr>
              <p:spPr>
                <a:xfrm>
                  <a:off x="9422374" y="5195214"/>
                  <a:ext cx="1232374" cy="19836"/>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grpSp>
          <p:sp>
            <p:nvSpPr>
              <p:cNvPr id="4" name="Oval 3"/>
              <p:cNvSpPr/>
              <p:nvPr/>
            </p:nvSpPr>
            <p:spPr>
              <a:xfrm>
                <a:off x="9369216" y="4798478"/>
                <a:ext cx="62279" cy="793389"/>
              </a:xfrm>
              <a:prstGeom prst="ellipse">
                <a:avLst/>
              </a:prstGeom>
              <a:solidFill>
                <a:srgbClr val="FF0000"/>
              </a:solidFill>
              <a:ln w="12700" cap="flat">
                <a:solidFill>
                  <a:schemeClr val="bg1"/>
                </a:solidFill>
                <a:miter lim="400000"/>
              </a:ln>
              <a:effectLst>
                <a:outerShdw blurRad="76200" dir="18900000" rotWithShape="0">
                  <a:srgbClr val="000000">
                    <a:alpha val="8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endParaRPr lang="pt-PT" sz="2109">
                  <a:solidFill>
                    <a:srgbClr val="FFFFFF"/>
                  </a:solidFill>
                  <a:effectLst>
                    <a:outerShdw blurRad="38100" dist="12700" dir="5400000" rotWithShape="0">
                      <a:srgbClr val="000000">
                        <a:alpha val="50000"/>
                      </a:srgbClr>
                    </a:outerShdw>
                  </a:effectLst>
                  <a:sym typeface="Gill Sans"/>
                </a:endParaRPr>
              </a:p>
            </p:txBody>
          </p:sp>
        </p:grpSp>
        <mc:AlternateContent xmlns:mc="http://schemas.openxmlformats.org/markup-compatibility/2006" xmlns:a14="http://schemas.microsoft.com/office/drawing/2010/main">
          <mc:Choice Requires="a14">
            <p:sp>
              <p:nvSpPr>
                <p:cNvPr id="22" name="CaixaDeTexto 21"/>
                <p:cNvSpPr txBox="1"/>
                <p:nvPr/>
              </p:nvSpPr>
              <p:spPr>
                <a:xfrm>
                  <a:off x="8620744" y="5283218"/>
                  <a:ext cx="457200" cy="4718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14:m>
                    <m:oMathPara xmlns:m="http://schemas.openxmlformats.org/officeDocument/2006/math">
                      <m:oMathParaPr>
                        <m:jc m:val="centerGroup"/>
                      </m:oMathParaPr>
                      <m:oMath xmlns:m="http://schemas.openxmlformats.org/officeDocument/2006/math">
                        <m:r>
                          <m:rPr>
                            <m:sty m:val="p"/>
                          </m:rPr>
                          <a:rPr lang="el-GR" sz="1687" i="1">
                            <a:solidFill>
                              <a:srgbClr val="FF0000"/>
                            </a:solidFill>
                            <a:latin typeface="Cambria Math" panose="02040503050406030204" pitchFamily="18" charset="0"/>
                            <a:ea typeface="Cambria Math" panose="02040503050406030204" pitchFamily="18" charset="0"/>
                          </a:rPr>
                          <m:t>Ψ</m:t>
                        </m:r>
                        <m:r>
                          <a:rPr lang="pt-PT" sz="1687" i="1">
                            <a:solidFill>
                              <a:srgbClr val="FF0000"/>
                            </a:solidFill>
                            <a:latin typeface="Cambria Math" panose="02040503050406030204" pitchFamily="18" charset="0"/>
                            <a:ea typeface="Cambria Math" panose="02040503050406030204" pitchFamily="18" charset="0"/>
                          </a:rPr>
                          <m:t> </m:t>
                        </m:r>
                        <m:d>
                          <m:dPr>
                            <m:ctrlPr>
                              <a:rPr lang="pt-PT" sz="1687" i="1">
                                <a:solidFill>
                                  <a:srgbClr val="FF0000"/>
                                </a:solidFill>
                                <a:latin typeface="Cambria Math" panose="02040503050406030204" pitchFamily="18" charset="0"/>
                                <a:ea typeface="Cambria Math" panose="02040503050406030204" pitchFamily="18" charset="0"/>
                              </a:rPr>
                            </m:ctrlPr>
                          </m:dPr>
                          <m:e>
                            <m:r>
                              <a:rPr lang="pt-PT" sz="1687" i="1">
                                <a:solidFill>
                                  <a:srgbClr val="FF0000"/>
                                </a:solidFill>
                                <a:latin typeface="Cambria Math" panose="02040503050406030204" pitchFamily="18" charset="0"/>
                                <a:ea typeface="Cambria Math" panose="02040503050406030204" pitchFamily="18" charset="0"/>
                              </a:rPr>
                              <m:t>𝑥</m:t>
                            </m:r>
                            <m:r>
                              <a:rPr lang="pt-PT" sz="1687" i="1">
                                <a:solidFill>
                                  <a:srgbClr val="FF0000"/>
                                </a:solidFill>
                                <a:latin typeface="Cambria Math" panose="02040503050406030204" pitchFamily="18" charset="0"/>
                                <a:ea typeface="Cambria Math" panose="02040503050406030204" pitchFamily="18" charset="0"/>
                              </a:rPr>
                              <m:t>,</m:t>
                            </m:r>
                            <m:r>
                              <a:rPr lang="pt-PT" sz="1687" i="1">
                                <a:solidFill>
                                  <a:srgbClr val="FF0000"/>
                                </a:solidFill>
                                <a:latin typeface="Cambria Math" panose="02040503050406030204" pitchFamily="18" charset="0"/>
                                <a:ea typeface="Cambria Math" panose="02040503050406030204" pitchFamily="18" charset="0"/>
                              </a:rPr>
                              <m:t>𝑡</m:t>
                            </m:r>
                          </m:e>
                        </m:d>
                      </m:oMath>
                    </m:oMathPara>
                  </a14:m>
                  <a:endParaRPr lang="pt-PT" sz="1687" dirty="0">
                    <a:solidFill>
                      <a:srgbClr val="FFFFFF"/>
                    </a:solidFill>
                    <a:sym typeface="Gill Sans"/>
                  </a:endParaRPr>
                </a:p>
              </p:txBody>
            </p:sp>
          </mc:Choice>
          <mc:Fallback xmlns="">
            <p:sp>
              <p:nvSpPr>
                <p:cNvPr id="22" name="CaixaDeTexto 21"/>
                <p:cNvSpPr txBox="1">
                  <a:spLocks noRot="1" noChangeAspect="1" noMove="1" noResize="1" noEditPoints="1" noAdjustHandles="1" noChangeArrowheads="1" noChangeShapeType="1" noTextEdit="1"/>
                </p:cNvSpPr>
                <p:nvPr/>
              </p:nvSpPr>
              <p:spPr>
                <a:xfrm>
                  <a:off x="8620744" y="5283218"/>
                  <a:ext cx="457200" cy="471834"/>
                </a:xfrm>
                <a:prstGeom prst="rect">
                  <a:avLst/>
                </a:prstGeom>
                <a:blipFill>
                  <a:blip r:embed="rId5"/>
                  <a:stretch>
                    <a:fillRect l="-13208" r="-118868"/>
                  </a:stretch>
                </a:blipFill>
                <a:ln w="12700" cap="flat">
                  <a:noFill/>
                  <a:miter lim="400000"/>
                </a:ln>
                <a:effectLst/>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30" name="CaixaDeTexto 29"/>
              <p:cNvSpPr txBox="1"/>
              <p:nvPr/>
            </p:nvSpPr>
            <p:spPr>
              <a:xfrm>
                <a:off x="6613467" y="2826655"/>
                <a:ext cx="165623" cy="2596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algn="ctr" defTabSz="410751" hangingPunct="0"/>
                <a14:m>
                  <m:oMathPara xmlns:m="http://schemas.openxmlformats.org/officeDocument/2006/math">
                    <m:oMathParaPr>
                      <m:jc m:val="centerGroup"/>
                    </m:oMathParaPr>
                    <m:oMath xmlns:m="http://schemas.openxmlformats.org/officeDocument/2006/math">
                      <m:r>
                        <a:rPr lang="pt-PT" sz="1687" i="1">
                          <a:solidFill>
                            <a:srgbClr val="FF0000"/>
                          </a:solidFill>
                          <a:latin typeface="Cambria Math" panose="02040503050406030204" pitchFamily="18" charset="0"/>
                          <a:ea typeface="Cambria Math" panose="02040503050406030204" pitchFamily="18" charset="0"/>
                          <a:sym typeface="Gill Sans"/>
                        </a:rPr>
                        <m:t>𝜆</m:t>
                      </m:r>
                    </m:oMath>
                  </m:oMathPara>
                </a14:m>
                <a:endParaRPr lang="pt-PT" sz="1687" dirty="0">
                  <a:solidFill>
                    <a:srgbClr val="FF0000"/>
                  </a:solidFill>
                  <a:sym typeface="Gill Sans"/>
                </a:endParaRPr>
              </a:p>
            </p:txBody>
          </p:sp>
        </mc:Choice>
        <mc:Fallback xmlns="">
          <p:sp>
            <p:nvSpPr>
              <p:cNvPr id="30" name="CaixaDeTexto 29"/>
              <p:cNvSpPr txBox="1">
                <a:spLocks noRot="1" noChangeAspect="1" noMove="1" noResize="1" noEditPoints="1" noAdjustHandles="1" noChangeArrowheads="1" noChangeShapeType="1" noTextEdit="1"/>
              </p:cNvSpPr>
              <p:nvPr/>
            </p:nvSpPr>
            <p:spPr>
              <a:xfrm>
                <a:off x="6613467" y="2826655"/>
                <a:ext cx="165623" cy="259623"/>
              </a:xfrm>
              <a:prstGeom prst="rect">
                <a:avLst/>
              </a:prstGeom>
              <a:blipFill>
                <a:blip r:embed="rId6"/>
                <a:stretch>
                  <a:fillRect l="-48148" r="-14815" b="-9524"/>
                </a:stretch>
              </a:blipFill>
              <a:ln w="12700" cap="flat">
                <a:noFill/>
                <a:miter lim="400000"/>
              </a:ln>
              <a:effectLst/>
            </p:spPr>
            <p:txBody>
              <a:bodyPr/>
              <a:lstStyle/>
              <a:p>
                <a:r>
                  <a:rPr lang="en-GB">
                    <a:noFill/>
                  </a:rPr>
                  <a:t> </a:t>
                </a:r>
              </a:p>
            </p:txBody>
          </p:sp>
        </mc:Fallback>
      </mc:AlternateContent>
    </p:spTree>
    <p:extLst>
      <p:ext uri="{BB962C8B-B14F-4D97-AF65-F5344CB8AC3E}">
        <p14:creationId xmlns:p14="http://schemas.microsoft.com/office/powerpoint/2010/main" val="349278194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Shape 741"/>
          <p:cNvSpPr>
            <a:spLocks noGrp="1"/>
          </p:cNvSpPr>
          <p:nvPr>
            <p:ph type="title"/>
          </p:nvPr>
        </p:nvSpPr>
        <p:spPr>
          <a:prstGeom prst="rect">
            <a:avLst/>
          </a:prstGeom>
        </p:spPr>
        <p:txBody>
          <a:bodyPr>
            <a:normAutofit/>
          </a:bodyPr>
          <a:lstStyle/>
          <a:p>
            <a:r>
              <a:rPr sz="3375" b="1" dirty="0" err="1">
                <a:solidFill>
                  <a:srgbClr val="C00000"/>
                </a:solidFill>
              </a:rPr>
              <a:t>Experiência</a:t>
            </a:r>
            <a:r>
              <a:rPr sz="3375" b="1" dirty="0">
                <a:solidFill>
                  <a:srgbClr val="C00000"/>
                </a:solidFill>
              </a:rPr>
              <a:t> de Young</a:t>
            </a:r>
            <a:r>
              <a:rPr lang="pt-PT" sz="3375" b="1" dirty="0">
                <a:solidFill>
                  <a:srgbClr val="C00000"/>
                </a:solidFill>
              </a:rPr>
              <a:t> da fenda dupla</a:t>
            </a:r>
            <a:endParaRPr sz="3375" b="1" dirty="0">
              <a:solidFill>
                <a:srgbClr val="C00000"/>
              </a:solidFill>
            </a:endParaRPr>
          </a:p>
        </p:txBody>
      </p:sp>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4607466"/>
            <a:ext cx="4230230" cy="1636221"/>
          </a:xfrm>
          <a:prstGeom prst="rect">
            <a:avLst/>
          </a:prstGeom>
        </p:spPr>
      </p:pic>
      <p:pic>
        <p:nvPicPr>
          <p:cNvPr id="4" name="Image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040" y="2150614"/>
            <a:ext cx="4299645" cy="2685604"/>
          </a:xfrm>
          <a:prstGeom prst="rect">
            <a:avLst/>
          </a:prstGeom>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5507" y="0"/>
            <a:ext cx="8772986" cy="1714500"/>
          </a:xfrm>
        </p:spPr>
        <p:txBody>
          <a:bodyPr>
            <a:normAutofit/>
          </a:bodyPr>
          <a:lstStyle/>
          <a:p>
            <a:r>
              <a:rPr lang="pt-PT" sz="3797" b="1" dirty="0">
                <a:solidFill>
                  <a:srgbClr val="C00000"/>
                </a:solidFill>
              </a:rPr>
              <a:t>Experiência* da fenda dupla</a:t>
            </a:r>
          </a:p>
        </p:txBody>
      </p:sp>
      <p:sp>
        <p:nvSpPr>
          <p:cNvPr id="3" name="Marcador de Posição do Texto 2"/>
          <p:cNvSpPr>
            <a:spLocks noGrp="1"/>
          </p:cNvSpPr>
          <p:nvPr>
            <p:ph type="body" idx="1"/>
          </p:nvPr>
        </p:nvSpPr>
        <p:spPr>
          <a:xfrm>
            <a:off x="528867" y="1439094"/>
            <a:ext cx="7358063" cy="448422"/>
          </a:xfrm>
        </p:spPr>
        <p:txBody>
          <a:bodyPr>
            <a:noAutofit/>
          </a:bodyPr>
          <a:lstStyle/>
          <a:p>
            <a:pPr marL="0" indent="0">
              <a:buNone/>
            </a:pPr>
            <a:r>
              <a:rPr lang="pt-PT" sz="3094" dirty="0">
                <a:solidFill>
                  <a:srgbClr val="C00000"/>
                </a:solidFill>
              </a:rPr>
              <a:t>Com balas</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868" y="2255362"/>
            <a:ext cx="4607627" cy="3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CaixaDeTexto 4"/>
              <p:cNvSpPr txBox="1"/>
              <p:nvPr/>
            </p:nvSpPr>
            <p:spPr>
              <a:xfrm>
                <a:off x="5499444" y="1887517"/>
                <a:ext cx="3459049" cy="3671903"/>
              </a:xfrm>
              <a:prstGeom prst="rect">
                <a:avLst/>
              </a:prstGeom>
              <a:noFill/>
            </p:spPr>
            <p:txBody>
              <a:bodyPr wrap="square" rtlCol="0">
                <a:spAutoFit/>
              </a:bodyPr>
              <a:lstStyle/>
              <a:p>
                <a:pPr marL="241093" indent="-241093">
                  <a:buFont typeface="Arial" pitchFamily="34" charset="0"/>
                  <a:buChar char="•"/>
                </a:pPr>
                <a:r>
                  <a:rPr lang="pt-PT" sz="2250" dirty="0"/>
                  <a:t>As balas vêm em pacotes:</a:t>
                </a:r>
              </a:p>
              <a:p>
                <a:pPr algn="l"/>
                <a:r>
                  <a:rPr lang="pt-PT" sz="2250" dirty="0"/>
                  <a:t>ou se deteta uma bala inteira ou não se deteta</a:t>
                </a:r>
              </a:p>
              <a:p>
                <a:pPr algn="l"/>
                <a:endParaRPr lang="pt-PT" sz="2250" dirty="0"/>
              </a:p>
              <a:p>
                <a:pPr marL="241093" indent="-241093">
                  <a:buFont typeface="Arial" pitchFamily="34" charset="0"/>
                  <a:buChar char="•"/>
                </a:pPr>
                <a:r>
                  <a:rPr lang="pt-PT" sz="2250" dirty="0"/>
                  <a:t>O resultado da medida é uma probabilidade</a:t>
                </a:r>
              </a:p>
              <a:p>
                <a:pPr algn="l"/>
                <a:r>
                  <a:rPr lang="pt-PT" sz="2250" dirty="0"/>
                  <a:t> de presença : P(x)= </a:t>
                </a:r>
                <a14:m>
                  <m:oMath xmlns:m="http://schemas.openxmlformats.org/officeDocument/2006/math">
                    <m:f>
                      <m:fPr>
                        <m:ctrlPr>
                          <a:rPr lang="pt-PT" sz="2250" i="1">
                            <a:latin typeface="Cambria Math" panose="02040503050406030204" pitchFamily="18" charset="0"/>
                          </a:rPr>
                        </m:ctrlPr>
                      </m:fPr>
                      <m:num>
                        <m:sSub>
                          <m:sSubPr>
                            <m:ctrlPr>
                              <a:rPr lang="pt-PT" sz="2250" i="1">
                                <a:latin typeface="Cambria Math" panose="02040503050406030204" pitchFamily="18" charset="0"/>
                              </a:rPr>
                            </m:ctrlPr>
                          </m:sSubPr>
                          <m:e>
                            <m:r>
                              <a:rPr lang="pt-PT" sz="2250" i="1">
                                <a:latin typeface="Cambria Math"/>
                              </a:rPr>
                              <m:t>𝑛</m:t>
                            </m:r>
                          </m:e>
                          <m:sub>
                            <m:r>
                              <a:rPr lang="pt-PT" sz="2250" i="1">
                                <a:latin typeface="Cambria Math"/>
                              </a:rPr>
                              <m:t>𝑥</m:t>
                            </m:r>
                          </m:sub>
                        </m:sSub>
                      </m:num>
                      <m:den>
                        <m:r>
                          <a:rPr lang="pt-PT" sz="2250" i="1">
                            <a:latin typeface="Cambria Math"/>
                          </a:rPr>
                          <m:t>𝑛</m:t>
                        </m:r>
                      </m:den>
                    </m:f>
                  </m:oMath>
                </a14:m>
                <a:r>
                  <a:rPr lang="pt-PT" sz="2250" dirty="0"/>
                  <a:t> </a:t>
                </a:r>
              </a:p>
              <a:p>
                <a:pPr algn="l"/>
                <a:endParaRPr lang="pt-PT" sz="2250" dirty="0"/>
              </a:p>
              <a:p>
                <a:pPr marL="241093" indent="-241093">
                  <a:buFont typeface="Arial" pitchFamily="34" charset="0"/>
                  <a:buChar char="•"/>
                </a:pPr>
                <a:r>
                  <a:rPr lang="pt-PT" sz="2250" dirty="0"/>
                  <a:t>Se ambas as fendas estão abertas: P</a:t>
                </a:r>
                <a:r>
                  <a:rPr lang="pt-PT" sz="2250" baseline="-25000" dirty="0"/>
                  <a:t>12</a:t>
                </a:r>
                <a:r>
                  <a:rPr lang="pt-PT" sz="2250" dirty="0"/>
                  <a:t>= P</a:t>
                </a:r>
                <a:r>
                  <a:rPr lang="pt-PT" sz="2250" baseline="-25000" dirty="0"/>
                  <a:t>1</a:t>
                </a:r>
                <a:r>
                  <a:rPr lang="pt-PT" sz="2250" dirty="0"/>
                  <a:t> + P</a:t>
                </a:r>
                <a:r>
                  <a:rPr lang="pt-PT" sz="2250" baseline="-25000" dirty="0"/>
                  <a:t>2</a:t>
                </a:r>
                <a:endParaRPr lang="pt-PT" sz="2250" dirty="0"/>
              </a:p>
            </p:txBody>
          </p:sp>
        </mc:Choice>
        <mc:Fallback xmlns="">
          <p:sp>
            <p:nvSpPr>
              <p:cNvPr id="5" name="CaixaDeTexto 4"/>
              <p:cNvSpPr txBox="1">
                <a:spLocks noRot="1" noChangeAspect="1" noMove="1" noResize="1" noEditPoints="1" noAdjustHandles="1" noChangeArrowheads="1" noChangeShapeType="1" noTextEdit="1"/>
              </p:cNvSpPr>
              <p:nvPr/>
            </p:nvSpPr>
            <p:spPr>
              <a:xfrm>
                <a:off x="5499444" y="1887517"/>
                <a:ext cx="3459049" cy="3671903"/>
              </a:xfrm>
              <a:prstGeom prst="rect">
                <a:avLst/>
              </a:prstGeom>
              <a:blipFill>
                <a:blip r:embed="rId4"/>
                <a:stretch>
                  <a:fillRect l="-2289" t="-997" r="-1761" b="-2658"/>
                </a:stretch>
              </a:blipFill>
            </p:spPr>
            <p:txBody>
              <a:bodyPr/>
              <a:lstStyle/>
              <a:p>
                <a:r>
                  <a:rPr lang="en-GB">
                    <a:noFill/>
                  </a:rPr>
                  <a:t> </a:t>
                </a:r>
              </a:p>
            </p:txBody>
          </p:sp>
        </mc:Fallback>
      </mc:AlternateContent>
      <p:sp>
        <p:nvSpPr>
          <p:cNvPr id="6" name="CaixaDeTexto 5"/>
          <p:cNvSpPr txBox="1"/>
          <p:nvPr/>
        </p:nvSpPr>
        <p:spPr>
          <a:xfrm>
            <a:off x="0" y="6240990"/>
            <a:ext cx="9144000" cy="5265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r>
              <a:rPr lang="pt-PT" sz="2953" i="1" dirty="0">
                <a:solidFill>
                  <a:srgbClr val="FFFFFF"/>
                </a:solidFill>
                <a:sym typeface="Gill Sans"/>
              </a:rPr>
              <a:t>*</a:t>
            </a:r>
            <a:r>
              <a:rPr lang="pt-PT" sz="2531" i="1" dirty="0">
                <a:sym typeface="Gill Sans"/>
              </a:rPr>
              <a:t>exp</a:t>
            </a:r>
            <a:r>
              <a:rPr lang="pt-PT" sz="2531" i="1" dirty="0"/>
              <a:t>eriência</a:t>
            </a:r>
            <a:r>
              <a:rPr lang="pt-PT" sz="2531" i="1" dirty="0">
                <a:sym typeface="Gill Sans"/>
              </a:rPr>
              <a:t> pensada proposta em </a:t>
            </a:r>
            <a:r>
              <a:rPr lang="pt-PT" sz="2531" i="1" dirty="0" err="1">
                <a:sym typeface="Gill Sans"/>
              </a:rPr>
              <a:t>Feynman</a:t>
            </a:r>
            <a:r>
              <a:rPr lang="pt-PT" sz="2531" i="1" dirty="0">
                <a:sym typeface="Gill Sans"/>
              </a:rPr>
              <a:t> </a:t>
            </a:r>
            <a:r>
              <a:rPr lang="pt-PT" sz="2531" i="1" dirty="0" err="1">
                <a:sym typeface="Gill Sans"/>
              </a:rPr>
              <a:t>Lectures</a:t>
            </a:r>
            <a:r>
              <a:rPr lang="pt-PT" sz="2531" i="1" dirty="0">
                <a:sym typeface="Gill Sans"/>
              </a:rPr>
              <a:t> </a:t>
            </a:r>
            <a:r>
              <a:rPr lang="pt-PT" sz="2531" i="1" dirty="0" err="1">
                <a:sym typeface="Gill Sans"/>
              </a:rPr>
              <a:t>on</a:t>
            </a:r>
            <a:r>
              <a:rPr lang="pt-PT" sz="2531" i="1" dirty="0">
                <a:sym typeface="Gill Sans"/>
              </a:rPr>
              <a:t> </a:t>
            </a:r>
            <a:r>
              <a:rPr lang="pt-PT" sz="2531" i="1" dirty="0" err="1">
                <a:sym typeface="Gill Sans"/>
              </a:rPr>
              <a:t>Physics</a:t>
            </a:r>
            <a:r>
              <a:rPr lang="pt-PT" sz="2531" i="1" dirty="0">
                <a:sym typeface="Gill Sans"/>
              </a:rPr>
              <a:t> </a:t>
            </a:r>
          </a:p>
        </p:txBody>
      </p:sp>
    </p:spTree>
    <p:extLst>
      <p:ext uri="{BB962C8B-B14F-4D97-AF65-F5344CB8AC3E}">
        <p14:creationId xmlns:p14="http://schemas.microsoft.com/office/powerpoint/2010/main" val="423237226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015434" cy="1714500"/>
          </a:xfrm>
        </p:spPr>
        <p:txBody>
          <a:bodyPr>
            <a:normAutofit/>
          </a:bodyPr>
          <a:lstStyle/>
          <a:p>
            <a:r>
              <a:rPr lang="pt-PT" sz="3797" b="1" dirty="0">
                <a:solidFill>
                  <a:srgbClr val="C00000"/>
                </a:solidFill>
              </a:rPr>
              <a:t>Experiência da fenda dupla</a:t>
            </a:r>
          </a:p>
        </p:txBody>
      </p:sp>
      <p:sp>
        <p:nvSpPr>
          <p:cNvPr id="3" name="Marcador de Posição do Texto 2"/>
          <p:cNvSpPr>
            <a:spLocks noGrp="1"/>
          </p:cNvSpPr>
          <p:nvPr>
            <p:ph type="body" idx="1"/>
          </p:nvPr>
        </p:nvSpPr>
        <p:spPr>
          <a:xfrm>
            <a:off x="581869" y="1606375"/>
            <a:ext cx="7358063" cy="448422"/>
          </a:xfrm>
        </p:spPr>
        <p:txBody>
          <a:bodyPr>
            <a:noAutofit/>
          </a:bodyPr>
          <a:lstStyle/>
          <a:p>
            <a:pPr marL="0" indent="0">
              <a:buNone/>
            </a:pPr>
            <a:r>
              <a:rPr lang="pt-PT" sz="3094" dirty="0">
                <a:solidFill>
                  <a:srgbClr val="C00000"/>
                </a:solidFill>
              </a:rPr>
              <a:t>Com som</a:t>
            </a:r>
          </a:p>
        </p:txBody>
      </p:sp>
      <mc:AlternateContent xmlns:mc="http://schemas.openxmlformats.org/markup-compatibility/2006" xmlns:a14="http://schemas.microsoft.com/office/drawing/2010/main">
        <mc:Choice Requires="a14">
          <p:sp>
            <p:nvSpPr>
              <p:cNvPr id="5" name="CaixaDeTexto 4"/>
              <p:cNvSpPr txBox="1"/>
              <p:nvPr/>
            </p:nvSpPr>
            <p:spPr>
              <a:xfrm>
                <a:off x="4915361" y="2395094"/>
                <a:ext cx="4044284" cy="3901068"/>
              </a:xfrm>
              <a:prstGeom prst="rect">
                <a:avLst/>
              </a:prstGeom>
              <a:noFill/>
            </p:spPr>
            <p:txBody>
              <a:bodyPr wrap="square" rtlCol="0">
                <a:spAutoFit/>
              </a:bodyPr>
              <a:lstStyle/>
              <a:p>
                <a:pPr marL="241093" indent="-241093">
                  <a:buFont typeface="Arial" pitchFamily="34" charset="0"/>
                  <a:buChar char="•"/>
                </a:pPr>
                <a:r>
                  <a:rPr lang="pt-PT" sz="2250" dirty="0"/>
                  <a:t>As ondas não vêm em pacotes:</a:t>
                </a:r>
              </a:p>
              <a:p>
                <a:pPr algn="l"/>
                <a:r>
                  <a:rPr lang="pt-PT" sz="2250" dirty="0"/>
                  <a:t>    a intensidade pode ter   	qualquer valor</a:t>
                </a:r>
              </a:p>
              <a:p>
                <a:pPr algn="l"/>
                <a:endParaRPr lang="pt-PT" sz="2250" dirty="0"/>
              </a:p>
              <a:p>
                <a:pPr marL="241093" indent="-241093">
                  <a:buFont typeface="Arial" pitchFamily="34" charset="0"/>
                  <a:buChar char="•"/>
                </a:pPr>
                <a:r>
                  <a:rPr lang="pt-PT" sz="2250" dirty="0"/>
                  <a:t>O resultado da medida é uma   intensidade   I  </a:t>
                </a:r>
                <a14:m>
                  <m:oMath xmlns:m="http://schemas.openxmlformats.org/officeDocument/2006/math">
                    <m:r>
                      <a:rPr lang="pt-PT" sz="2250" i="1">
                        <a:latin typeface="Cambria Math"/>
                        <a:ea typeface="Cambria Math"/>
                      </a:rPr>
                      <m:t>∝</m:t>
                    </m:r>
                  </m:oMath>
                </a14:m>
                <a:r>
                  <a:rPr lang="pt-PT" sz="2250" dirty="0"/>
                  <a:t> |A|</a:t>
                </a:r>
                <a:r>
                  <a:rPr lang="pt-PT" sz="2250" baseline="30000" dirty="0"/>
                  <a:t>2</a:t>
                </a:r>
                <a:r>
                  <a:rPr lang="pt-PT" sz="2250" dirty="0"/>
                  <a:t> , </a:t>
                </a:r>
              </a:p>
              <a:p>
                <a:pPr algn="l"/>
                <a:r>
                  <a:rPr lang="pt-PT" sz="2250" dirty="0"/>
                  <a:t>    onde A é amplitude</a:t>
                </a:r>
              </a:p>
              <a:p>
                <a:pPr marL="241093" indent="-241093">
                  <a:buFont typeface="Arial" pitchFamily="34" charset="0"/>
                  <a:buChar char="•"/>
                </a:pPr>
                <a:endParaRPr lang="pt-PT" sz="2250" dirty="0"/>
              </a:p>
              <a:p>
                <a:pPr algn="l"/>
                <a:r>
                  <a:rPr lang="pt-PT" sz="2250" dirty="0"/>
                  <a:t> Se ambas as fendas estão  	abertas:      I</a:t>
                </a:r>
                <a:r>
                  <a:rPr lang="pt-PT" sz="2250" baseline="-25000" dirty="0"/>
                  <a:t>12</a:t>
                </a:r>
                <a:r>
                  <a:rPr lang="pt-PT" sz="2250" dirty="0"/>
                  <a:t> ≠   I</a:t>
                </a:r>
                <a:r>
                  <a:rPr lang="pt-PT" sz="2250" baseline="-25000" dirty="0"/>
                  <a:t>1</a:t>
                </a:r>
                <a:r>
                  <a:rPr lang="pt-PT" sz="2250" dirty="0"/>
                  <a:t> + I</a:t>
                </a:r>
                <a:r>
                  <a:rPr lang="pt-PT" sz="2250" baseline="-25000" dirty="0"/>
                  <a:t>2</a:t>
                </a:r>
                <a:r>
                  <a:rPr lang="pt-PT" sz="2250" dirty="0"/>
                  <a:t>  </a:t>
                </a:r>
              </a:p>
              <a:p>
                <a:pPr algn="l"/>
                <a:r>
                  <a:rPr lang="pt-PT" sz="2250" dirty="0"/>
                  <a:t>	há interferência</a:t>
                </a:r>
              </a:p>
            </p:txBody>
          </p:sp>
        </mc:Choice>
        <mc:Fallback xmlns="">
          <p:sp>
            <p:nvSpPr>
              <p:cNvPr id="5" name="CaixaDeTexto 4"/>
              <p:cNvSpPr txBox="1">
                <a:spLocks noRot="1" noChangeAspect="1" noMove="1" noResize="1" noEditPoints="1" noAdjustHandles="1" noChangeArrowheads="1" noChangeShapeType="1" noTextEdit="1"/>
              </p:cNvSpPr>
              <p:nvPr/>
            </p:nvSpPr>
            <p:spPr>
              <a:xfrm>
                <a:off x="4915361" y="2395094"/>
                <a:ext cx="4044284" cy="3901068"/>
              </a:xfrm>
              <a:prstGeom prst="rect">
                <a:avLst/>
              </a:prstGeom>
              <a:blipFill>
                <a:blip r:embed="rId3"/>
                <a:stretch>
                  <a:fillRect l="-1807" t="-938" r="-2259" b="-2344"/>
                </a:stretch>
              </a:blipFill>
            </p:spPr>
            <p:txBody>
              <a:bodyPr/>
              <a:lstStyle/>
              <a:p>
                <a:r>
                  <a:rPr lang="en-GB">
                    <a:noFill/>
                  </a:rPr>
                  <a:t> </a:t>
                </a:r>
              </a:p>
            </p:txBody>
          </p:sp>
        </mc:Fallback>
      </mc:AlternateContent>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66" y="2612548"/>
            <a:ext cx="4786795" cy="3281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696086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1069"/>
            <a:ext cx="8959645" cy="1714500"/>
          </a:xfrm>
        </p:spPr>
        <p:txBody>
          <a:bodyPr>
            <a:normAutofit/>
          </a:bodyPr>
          <a:lstStyle/>
          <a:p>
            <a:r>
              <a:rPr lang="pt-PT" sz="3797" b="1" dirty="0">
                <a:solidFill>
                  <a:srgbClr val="C00000"/>
                </a:solidFill>
              </a:rPr>
              <a:t>Experiência da fenda dupla</a:t>
            </a:r>
          </a:p>
        </p:txBody>
      </p:sp>
      <p:sp>
        <p:nvSpPr>
          <p:cNvPr id="3" name="Marcador de Posição do Texto 2"/>
          <p:cNvSpPr>
            <a:spLocks noGrp="1"/>
          </p:cNvSpPr>
          <p:nvPr>
            <p:ph type="body" idx="1"/>
          </p:nvPr>
        </p:nvSpPr>
        <p:spPr>
          <a:xfrm>
            <a:off x="457430" y="1518041"/>
            <a:ext cx="7358063" cy="448422"/>
          </a:xfrm>
        </p:spPr>
        <p:txBody>
          <a:bodyPr>
            <a:noAutofit/>
          </a:bodyPr>
          <a:lstStyle/>
          <a:p>
            <a:pPr marL="0" indent="0">
              <a:buNone/>
            </a:pPr>
            <a:r>
              <a:rPr lang="pt-PT" sz="3094" dirty="0">
                <a:solidFill>
                  <a:srgbClr val="C00000"/>
                </a:solidFill>
              </a:rPr>
              <a:t>Com eletrões (ou com fotões)</a:t>
            </a:r>
          </a:p>
        </p:txBody>
      </p:sp>
      <mc:AlternateContent xmlns:mc="http://schemas.openxmlformats.org/markup-compatibility/2006" xmlns:a14="http://schemas.microsoft.com/office/drawing/2010/main">
        <mc:Choice Requires="a14">
          <p:sp>
            <p:nvSpPr>
              <p:cNvPr id="5" name="CaixaDeTexto 4"/>
              <p:cNvSpPr txBox="1"/>
              <p:nvPr/>
            </p:nvSpPr>
            <p:spPr>
              <a:xfrm>
                <a:off x="5500596" y="1742252"/>
                <a:ext cx="3459049" cy="4595232"/>
              </a:xfrm>
              <a:prstGeom prst="rect">
                <a:avLst/>
              </a:prstGeom>
              <a:noFill/>
            </p:spPr>
            <p:txBody>
              <a:bodyPr wrap="square" rtlCol="0">
                <a:spAutoFit/>
              </a:bodyPr>
              <a:lstStyle/>
              <a:p>
                <a:pPr marL="241093" indent="-241093">
                  <a:buFont typeface="Arial" pitchFamily="34" charset="0"/>
                  <a:buChar char="•"/>
                </a:pPr>
                <a:r>
                  <a:rPr lang="pt-PT" sz="2250" dirty="0"/>
                  <a:t>Os eletrões vêm em pacotes como balas:</a:t>
                </a:r>
              </a:p>
              <a:p>
                <a:pPr algn="l"/>
                <a:r>
                  <a:rPr lang="pt-PT" sz="2250" dirty="0"/>
                  <a:t>   ou se deteta um eletrão</a:t>
                </a:r>
              </a:p>
              <a:p>
                <a:pPr algn="l"/>
                <a:r>
                  <a:rPr lang="pt-PT" sz="2250" dirty="0"/>
                  <a:t>   ou não se deteta</a:t>
                </a:r>
              </a:p>
              <a:p>
                <a:pPr algn="l"/>
                <a:endParaRPr lang="pt-PT" sz="2250" dirty="0"/>
              </a:p>
              <a:p>
                <a:pPr marL="241093" indent="-241093">
                  <a:buFont typeface="Arial" pitchFamily="34" charset="0"/>
                  <a:buChar char="•"/>
                </a:pPr>
                <a:r>
                  <a:rPr lang="pt-PT" sz="2250" dirty="0"/>
                  <a:t>O resultado da medida é uma probabilidade</a:t>
                </a:r>
              </a:p>
              <a:p>
                <a:pPr algn="l"/>
                <a:r>
                  <a:rPr lang="pt-PT" sz="2250" dirty="0"/>
                  <a:t> de presença : P(x)= </a:t>
                </a:r>
                <a14:m>
                  <m:oMath xmlns:m="http://schemas.openxmlformats.org/officeDocument/2006/math">
                    <m:f>
                      <m:fPr>
                        <m:ctrlPr>
                          <a:rPr lang="pt-PT" sz="2250" i="1">
                            <a:latin typeface="Cambria Math" panose="02040503050406030204" pitchFamily="18" charset="0"/>
                          </a:rPr>
                        </m:ctrlPr>
                      </m:fPr>
                      <m:num>
                        <m:sSub>
                          <m:sSubPr>
                            <m:ctrlPr>
                              <a:rPr lang="pt-PT" sz="2250" i="1">
                                <a:latin typeface="Cambria Math" panose="02040503050406030204" pitchFamily="18" charset="0"/>
                              </a:rPr>
                            </m:ctrlPr>
                          </m:sSubPr>
                          <m:e>
                            <m:r>
                              <a:rPr lang="pt-PT" sz="2250" i="1">
                                <a:latin typeface="Cambria Math"/>
                              </a:rPr>
                              <m:t>𝑛</m:t>
                            </m:r>
                          </m:e>
                          <m:sub>
                            <m:r>
                              <a:rPr lang="pt-PT" sz="2250" i="1">
                                <a:latin typeface="Cambria Math"/>
                              </a:rPr>
                              <m:t>𝑥</m:t>
                            </m:r>
                          </m:sub>
                        </m:sSub>
                      </m:num>
                      <m:den>
                        <m:r>
                          <a:rPr lang="pt-PT" sz="2250" i="1">
                            <a:latin typeface="Cambria Math"/>
                          </a:rPr>
                          <m:t>𝑛</m:t>
                        </m:r>
                      </m:den>
                    </m:f>
                  </m:oMath>
                </a14:m>
                <a:r>
                  <a:rPr lang="pt-PT" sz="2250" dirty="0"/>
                  <a:t> </a:t>
                </a:r>
              </a:p>
              <a:p>
                <a:endParaRPr lang="pt-PT" sz="2250" baseline="-25000" dirty="0"/>
              </a:p>
              <a:p>
                <a:pPr marL="241093" indent="-241093">
                  <a:buFont typeface="Arial" pitchFamily="34" charset="0"/>
                  <a:buChar char="•"/>
                </a:pPr>
                <a:r>
                  <a:rPr lang="pt-PT" sz="2250" dirty="0"/>
                  <a:t>Mas … se ambas as fendas estão abertas:</a:t>
                </a:r>
              </a:p>
              <a:p>
                <a:pPr algn="l"/>
                <a:r>
                  <a:rPr lang="pt-PT" sz="2250" dirty="0"/>
                  <a:t>         P</a:t>
                </a:r>
                <a:r>
                  <a:rPr lang="pt-PT" sz="2250" baseline="-25000" dirty="0"/>
                  <a:t>12</a:t>
                </a:r>
                <a:r>
                  <a:rPr lang="pt-PT" sz="2250" dirty="0"/>
                  <a:t> ≠ P</a:t>
                </a:r>
                <a:r>
                  <a:rPr lang="pt-PT" sz="2250" baseline="-25000" dirty="0"/>
                  <a:t>1</a:t>
                </a:r>
                <a:r>
                  <a:rPr lang="pt-PT" sz="2250" dirty="0"/>
                  <a:t> + P</a:t>
                </a:r>
                <a:r>
                  <a:rPr lang="pt-PT" sz="2250" baseline="-25000" dirty="0"/>
                  <a:t>2</a:t>
                </a:r>
              </a:p>
              <a:p>
                <a:pPr algn="l"/>
                <a:r>
                  <a:rPr lang="pt-PT" sz="2250" dirty="0"/>
                  <a:t>    Há interferência !</a:t>
                </a:r>
              </a:p>
            </p:txBody>
          </p:sp>
        </mc:Choice>
        <mc:Fallback xmlns="">
          <p:sp>
            <p:nvSpPr>
              <p:cNvPr id="5" name="CaixaDeTexto 4"/>
              <p:cNvSpPr txBox="1">
                <a:spLocks noRot="1" noChangeAspect="1" noMove="1" noResize="1" noEditPoints="1" noAdjustHandles="1" noChangeArrowheads="1" noChangeShapeType="1" noTextEdit="1"/>
              </p:cNvSpPr>
              <p:nvPr/>
            </p:nvSpPr>
            <p:spPr>
              <a:xfrm>
                <a:off x="5500596" y="1742252"/>
                <a:ext cx="3459049" cy="4595232"/>
              </a:xfrm>
              <a:prstGeom prst="rect">
                <a:avLst/>
              </a:prstGeom>
              <a:blipFill>
                <a:blip r:embed="rId3"/>
                <a:stretch>
                  <a:fillRect l="-2113" t="-796" b="-1857"/>
                </a:stretch>
              </a:blipFill>
            </p:spPr>
            <p:txBody>
              <a:bodyPr/>
              <a:lstStyle/>
              <a:p>
                <a:r>
                  <a:rPr lang="en-GB">
                    <a:noFill/>
                  </a:rPr>
                  <a:t> </a:t>
                </a:r>
              </a:p>
            </p:txBody>
          </p:sp>
        </mc:Fallback>
      </mc:AlternateContent>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98" y="2610381"/>
            <a:ext cx="5154514" cy="318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475178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642910" y="1357298"/>
            <a:ext cx="6286544" cy="2152769"/>
          </a:xfrm>
          <a:prstGeom prst="rect">
            <a:avLst/>
          </a:prstGeom>
          <a:noFill/>
          <a:ln w="9525">
            <a:noFill/>
            <a:miter lim="800000"/>
            <a:headEnd/>
            <a:tailEnd/>
          </a:ln>
          <a:effectLst/>
        </p:spPr>
      </p:pic>
      <p:sp>
        <p:nvSpPr>
          <p:cNvPr id="3" name="CaixaDeTexto 10"/>
          <p:cNvSpPr txBox="1"/>
          <p:nvPr/>
        </p:nvSpPr>
        <p:spPr>
          <a:xfrm>
            <a:off x="642910" y="571480"/>
            <a:ext cx="4282647" cy="523220"/>
          </a:xfrm>
          <a:prstGeom prst="rect">
            <a:avLst/>
          </a:prstGeom>
          <a:noFill/>
        </p:spPr>
        <p:txBody>
          <a:bodyPr wrap="none" rtlCol="0">
            <a:spAutoFit/>
          </a:bodyPr>
          <a:lstStyle/>
          <a:p>
            <a:r>
              <a:rPr lang="pt-PT" sz="2800" b="1" dirty="0">
                <a:solidFill>
                  <a:schemeClr val="tx2"/>
                </a:solidFill>
              </a:rPr>
              <a:t>Luz: onda </a:t>
            </a:r>
            <a:r>
              <a:rPr lang="pt-PT" sz="2800" b="1" dirty="0" err="1">
                <a:solidFill>
                  <a:schemeClr val="tx2"/>
                </a:solidFill>
              </a:rPr>
              <a:t>electromagnética</a:t>
            </a:r>
            <a:endParaRPr lang="pt-PT" sz="2800" b="1" dirty="0">
              <a:solidFill>
                <a:schemeClr val="tx2"/>
              </a:solidFill>
            </a:endParaRPr>
          </a:p>
        </p:txBody>
      </p:sp>
      <p:sp>
        <p:nvSpPr>
          <p:cNvPr id="4" name="TextBox 3"/>
          <p:cNvSpPr txBox="1"/>
          <p:nvPr/>
        </p:nvSpPr>
        <p:spPr>
          <a:xfrm>
            <a:off x="714348" y="3714752"/>
            <a:ext cx="3257238" cy="276999"/>
          </a:xfrm>
          <a:prstGeom prst="rect">
            <a:avLst/>
          </a:prstGeom>
          <a:noFill/>
        </p:spPr>
        <p:txBody>
          <a:bodyPr wrap="none" rtlCol="0">
            <a:spAutoFit/>
          </a:bodyPr>
          <a:lstStyle/>
          <a:p>
            <a:r>
              <a:rPr lang="pt-PT" sz="1200" dirty="0">
                <a:hlinkClick r:id="rId4"/>
              </a:rPr>
              <a:t>http://www.walter-fendt.de/ph14e/emwave.htm</a:t>
            </a:r>
            <a:endParaRPr lang="pt-PT" sz="1200" dirty="0"/>
          </a:p>
        </p:txBody>
      </p:sp>
      <p:sp>
        <p:nvSpPr>
          <p:cNvPr id="5" name="CaixaDeTexto 4"/>
          <p:cNvSpPr txBox="1"/>
          <p:nvPr/>
        </p:nvSpPr>
        <p:spPr>
          <a:xfrm>
            <a:off x="4630711" y="4786307"/>
            <a:ext cx="1214446" cy="1815882"/>
          </a:xfrm>
          <a:prstGeom prst="rect">
            <a:avLst/>
          </a:prstGeom>
          <a:noFill/>
        </p:spPr>
        <p:txBody>
          <a:bodyPr wrap="square" rtlCol="0">
            <a:spAutoFit/>
          </a:bodyPr>
          <a:lstStyle/>
          <a:p>
            <a:r>
              <a:rPr lang="pt-PT" sz="2800" i="1" dirty="0"/>
              <a:t>E</a:t>
            </a:r>
            <a:r>
              <a:rPr lang="pt-PT" sz="2800" i="1" baseline="-25000" dirty="0"/>
              <a:t>0</a:t>
            </a:r>
            <a:r>
              <a:rPr lang="pt-PT" sz="2800" dirty="0"/>
              <a:t>=</a:t>
            </a:r>
            <a:r>
              <a:rPr lang="pt-PT" sz="2800" i="1" dirty="0"/>
              <a:t>cB</a:t>
            </a:r>
            <a:r>
              <a:rPr lang="pt-PT" sz="2800" i="1" baseline="-25000" dirty="0"/>
              <a:t>0</a:t>
            </a:r>
            <a:endParaRPr lang="pt-PT" sz="2800" i="1" dirty="0"/>
          </a:p>
          <a:p>
            <a:endParaRPr lang="pt-PT" sz="2800" dirty="0"/>
          </a:p>
          <a:p>
            <a:endParaRPr lang="pt-PT" sz="2800" dirty="0"/>
          </a:p>
          <a:p>
            <a:endParaRPr lang="pt-PT" sz="2800" dirty="0"/>
          </a:p>
        </p:txBody>
      </p:sp>
      <p:sp>
        <p:nvSpPr>
          <p:cNvPr id="6" name="Chaveta à direita 5"/>
          <p:cNvSpPr/>
          <p:nvPr/>
        </p:nvSpPr>
        <p:spPr>
          <a:xfrm>
            <a:off x="3916331" y="4429117"/>
            <a:ext cx="285752" cy="1571636"/>
          </a:xfrm>
          <a:prstGeom prst="rightBrace">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graphicFrame>
        <p:nvGraphicFramePr>
          <p:cNvPr id="7" name="Objecto 15"/>
          <p:cNvGraphicFramePr>
            <a:graphicFrameLocks noChangeAspect="1"/>
          </p:cNvGraphicFramePr>
          <p:nvPr/>
        </p:nvGraphicFramePr>
        <p:xfrm>
          <a:off x="831824" y="4286263"/>
          <a:ext cx="2965450" cy="571500"/>
        </p:xfrm>
        <a:graphic>
          <a:graphicData uri="http://schemas.openxmlformats.org/presentationml/2006/ole">
            <mc:AlternateContent xmlns:mc="http://schemas.openxmlformats.org/markup-compatibility/2006">
              <mc:Choice xmlns:v="urn:schemas-microsoft-com:vml" Requires="v">
                <p:oleObj name="Equação" r:id="rId5" imgW="1384200" imgH="266400" progId="Equation.3">
                  <p:embed/>
                </p:oleObj>
              </mc:Choice>
              <mc:Fallback>
                <p:oleObj name="Equação" r:id="rId5" imgW="1384200" imgH="266400" progId="Equation.3">
                  <p:embed/>
                  <p:pic>
                    <p:nvPicPr>
                      <p:cNvPr id="7" name="Objecto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1824" y="4286263"/>
                        <a:ext cx="296545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9"/>
          <p:cNvGraphicFramePr>
            <a:graphicFrameLocks noChangeAspect="1"/>
          </p:cNvGraphicFramePr>
          <p:nvPr/>
        </p:nvGraphicFramePr>
        <p:xfrm>
          <a:off x="928662" y="5286388"/>
          <a:ext cx="2911475" cy="571500"/>
        </p:xfrm>
        <a:graphic>
          <a:graphicData uri="http://schemas.openxmlformats.org/presentationml/2006/ole">
            <mc:AlternateContent xmlns:mc="http://schemas.openxmlformats.org/markup-compatibility/2006">
              <mc:Choice xmlns:v="urn:schemas-microsoft-com:vml" Requires="v">
                <p:oleObj name="Equação" r:id="rId7" imgW="1358640" imgH="266400" progId="Equation.3">
                  <p:embed/>
                </p:oleObj>
              </mc:Choice>
              <mc:Fallback>
                <p:oleObj name="Equação" r:id="rId7" imgW="1358640" imgH="266400" progId="Equation.3">
                  <p:embed/>
                  <p:pic>
                    <p:nvPicPr>
                      <p:cNvPr id="8"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8662" y="5286388"/>
                        <a:ext cx="2911475"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33139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6885"/>
            <a:ext cx="8959645" cy="1714500"/>
          </a:xfrm>
        </p:spPr>
        <p:txBody>
          <a:bodyPr>
            <a:normAutofit/>
          </a:bodyPr>
          <a:lstStyle/>
          <a:p>
            <a:r>
              <a:rPr lang="pt-PT" sz="3797" b="1" dirty="0">
                <a:solidFill>
                  <a:srgbClr val="C00000"/>
                </a:solidFill>
              </a:rPr>
              <a:t>Experiência da fenda dupla</a:t>
            </a:r>
          </a:p>
        </p:txBody>
      </p:sp>
      <mc:AlternateContent xmlns:mc="http://schemas.openxmlformats.org/markup-compatibility/2006" xmlns:a14="http://schemas.microsoft.com/office/drawing/2010/main">
        <mc:Choice Requires="a14">
          <p:sp>
            <p:nvSpPr>
              <p:cNvPr id="7" name="Marcador de Posição do Texto 3"/>
              <p:cNvSpPr txBox="1">
                <a:spLocks/>
              </p:cNvSpPr>
              <p:nvPr/>
            </p:nvSpPr>
            <p:spPr>
              <a:xfrm>
                <a:off x="262450" y="4494916"/>
                <a:ext cx="8434744" cy="2418675"/>
              </a:xfrm>
              <a:prstGeom prst="rect">
                <a:avLst/>
              </a:prstGeom>
              <a:noFill/>
              <a:ln w="12700">
                <a:miter lim="400000"/>
              </a:ln>
              <a:extLst>
                <a:ext uri="{C572A759-6A51-4108-AA02-DFA0A04FC94B}">
                  <ma14:wrappingTextBoxFlag xmlns="" xmlns:ma14="http://schemas.microsoft.com/office/mac/drawingml/2011/main" val="1"/>
                </a:ext>
              </a:extLst>
            </p:spPr>
            <p:txBody>
              <a:bodyPr wrap="square" lIns="35719" tIns="35719" rIns="35719" bIns="35719" rtlCol="0" anchor="ctr">
                <a:spAutoFit/>
              </a:bodyPr>
              <a:lstStyle>
                <a:lvl1pPr marL="8890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FFFFFF"/>
                    </a:solidFill>
                    <a:uFillTx/>
                    <a:latin typeface="+mn-lt"/>
                    <a:ea typeface="+mn-ea"/>
                    <a:cs typeface="+mn-cs"/>
                    <a:sym typeface="Gill Sans"/>
                  </a:defRPr>
                </a:lvl1pPr>
                <a:lvl2pPr marL="13335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FFFFFF"/>
                    </a:solidFill>
                    <a:uFillTx/>
                    <a:latin typeface="+mn-lt"/>
                    <a:ea typeface="+mn-ea"/>
                    <a:cs typeface="+mn-cs"/>
                    <a:sym typeface="Gill Sans"/>
                  </a:defRPr>
                </a:lvl2pPr>
                <a:lvl3pPr marL="17780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FFFFFF"/>
                    </a:solidFill>
                    <a:uFillTx/>
                    <a:latin typeface="+mn-lt"/>
                    <a:ea typeface="+mn-ea"/>
                    <a:cs typeface="+mn-cs"/>
                    <a:sym typeface="Gill Sans"/>
                  </a:defRPr>
                </a:lvl3pPr>
                <a:lvl4pPr marL="22225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FFFFFF"/>
                    </a:solidFill>
                    <a:uFillTx/>
                    <a:latin typeface="+mn-lt"/>
                    <a:ea typeface="+mn-ea"/>
                    <a:cs typeface="+mn-cs"/>
                    <a:sym typeface="Gill Sans"/>
                  </a:defRPr>
                </a:lvl4pPr>
                <a:lvl5pPr marL="26670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FFFFFF"/>
                    </a:solidFill>
                    <a:uFillTx/>
                    <a:latin typeface="+mn-lt"/>
                    <a:ea typeface="+mn-ea"/>
                    <a:cs typeface="+mn-cs"/>
                    <a:sym typeface="Gill Sans"/>
                  </a:defRPr>
                </a:lvl5pPr>
                <a:lvl6pPr marL="30226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FFFFFF"/>
                    </a:solidFill>
                    <a:uFillTx/>
                    <a:latin typeface="+mn-lt"/>
                    <a:ea typeface="+mn-ea"/>
                    <a:cs typeface="+mn-cs"/>
                    <a:sym typeface="Gill Sans"/>
                  </a:defRPr>
                </a:lvl6pPr>
                <a:lvl7pPr marL="33782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FFFFFF"/>
                    </a:solidFill>
                    <a:uFillTx/>
                    <a:latin typeface="+mn-lt"/>
                    <a:ea typeface="+mn-ea"/>
                    <a:cs typeface="+mn-cs"/>
                    <a:sym typeface="Gill Sans"/>
                  </a:defRPr>
                </a:lvl7pPr>
                <a:lvl8pPr marL="37338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FFFFFF"/>
                    </a:solidFill>
                    <a:uFillTx/>
                    <a:latin typeface="+mn-lt"/>
                    <a:ea typeface="+mn-ea"/>
                    <a:cs typeface="+mn-cs"/>
                    <a:sym typeface="Gill Sans"/>
                  </a:defRPr>
                </a:lvl8pPr>
                <a:lvl9pPr marL="40894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FFFFFF"/>
                    </a:solidFill>
                    <a:uFillTx/>
                    <a:latin typeface="+mn-lt"/>
                    <a:ea typeface="+mn-ea"/>
                    <a:cs typeface="+mn-cs"/>
                    <a:sym typeface="Gill Sans"/>
                  </a:defRPr>
                </a:lvl9pPr>
              </a:lstStyle>
              <a:p>
                <a:pPr marL="0" indent="0">
                  <a:buNone/>
                </a:pPr>
                <a:r>
                  <a:rPr lang="pt-PT" sz="2812" dirty="0"/>
                  <a:t> </a:t>
                </a:r>
                <a:r>
                  <a:rPr lang="pt-PT" sz="2812" dirty="0">
                    <a:solidFill>
                      <a:schemeClr val="tx1"/>
                    </a:solidFill>
                  </a:rPr>
                  <a:t>Os eletrões são detetados como balas mas …</a:t>
                </a:r>
              </a:p>
              <a:p>
                <a:pPr marL="0" indent="0">
                  <a:buNone/>
                </a:pPr>
                <a:r>
                  <a:rPr lang="pt-PT" sz="2812" dirty="0">
                    <a:solidFill>
                      <a:schemeClr val="tx1"/>
                    </a:solidFill>
                  </a:rPr>
                  <a:t>…a probabilidade de deteção  </a:t>
                </a:r>
                <a:r>
                  <a:rPr lang="pt-PT" sz="2812" b="1" dirty="0">
                    <a:solidFill>
                      <a:schemeClr val="tx1"/>
                    </a:solidFill>
                  </a:rPr>
                  <a:t>P</a:t>
                </a:r>
                <a:r>
                  <a:rPr lang="pt-PT" sz="2812" dirty="0">
                    <a:solidFill>
                      <a:schemeClr val="tx1"/>
                    </a:solidFill>
                  </a:rPr>
                  <a:t> comporta-se como uma Intensidade de uma função de onda </a:t>
                </a:r>
                <a14:m>
                  <m:oMath xmlns:m="http://schemas.openxmlformats.org/officeDocument/2006/math">
                    <m:r>
                      <m:rPr>
                        <m:sty m:val="p"/>
                      </m:rPr>
                      <a:rPr lang="el-GR" sz="2812" i="1">
                        <a:solidFill>
                          <a:schemeClr val="tx1"/>
                        </a:solidFill>
                        <a:latin typeface="Cambria Math" panose="02040503050406030204" pitchFamily="18" charset="0"/>
                        <a:ea typeface="Cambria Math" panose="02040503050406030204" pitchFamily="18" charset="0"/>
                      </a:rPr>
                      <m:t>Ψ</m:t>
                    </m:r>
                  </m:oMath>
                </a14:m>
                <a:r>
                  <a:rPr lang="pt-PT" sz="2812" dirty="0">
                    <a:solidFill>
                      <a:schemeClr val="tx1"/>
                    </a:solidFill>
                  </a:rPr>
                  <a:t> : </a:t>
                </a:r>
              </a:p>
              <a:p>
                <a:pPr marL="0" indent="0" algn="ctr">
                  <a:buNone/>
                </a:pPr>
                <a:r>
                  <a:rPr lang="pt-PT" sz="2812" dirty="0">
                    <a:solidFill>
                      <a:schemeClr val="tx1"/>
                    </a:solidFill>
                  </a:rPr>
                  <a:t> P= |</a:t>
                </a:r>
                <a14:m>
                  <m:oMath xmlns:m="http://schemas.openxmlformats.org/officeDocument/2006/math">
                    <m:r>
                      <m:rPr>
                        <m:sty m:val="p"/>
                      </m:rPr>
                      <a:rPr lang="el-GR" sz="2812" i="1">
                        <a:solidFill>
                          <a:schemeClr val="tx1"/>
                        </a:solidFill>
                        <a:latin typeface="Cambria Math" panose="02040503050406030204" pitchFamily="18" charset="0"/>
                        <a:ea typeface="Cambria Math" panose="02040503050406030204" pitchFamily="18" charset="0"/>
                      </a:rPr>
                      <m:t>Ψ</m:t>
                    </m:r>
                  </m:oMath>
                </a14:m>
                <a:r>
                  <a:rPr lang="pt-PT" sz="2812" dirty="0">
                    <a:solidFill>
                      <a:schemeClr val="tx1"/>
                    </a:solidFill>
                  </a:rPr>
                  <a:t> |</a:t>
                </a:r>
                <a:r>
                  <a:rPr lang="pt-PT" sz="2812" baseline="30000" dirty="0">
                    <a:solidFill>
                      <a:schemeClr val="tx1"/>
                    </a:solidFill>
                  </a:rPr>
                  <a:t>2  </a:t>
                </a:r>
                <a:r>
                  <a:rPr lang="el-GR" sz="2812" dirty="0">
                    <a:solidFill>
                      <a:schemeClr val="tx1"/>
                    </a:solidFill>
                    <a:latin typeface="Calibri" panose="020F0502020204030204" pitchFamily="34" charset="0"/>
                    <a:cs typeface="Calibri" panose="020F0502020204030204" pitchFamily="34" charset="0"/>
                  </a:rPr>
                  <a:t>Δ</a:t>
                </a:r>
                <a:r>
                  <a:rPr lang="pt-PT" sz="2812" dirty="0">
                    <a:solidFill>
                      <a:schemeClr val="tx1"/>
                    </a:solidFill>
                    <a:latin typeface="Calibri" panose="020F0502020204030204" pitchFamily="34" charset="0"/>
                    <a:cs typeface="Calibri" panose="020F0502020204030204" pitchFamily="34" charset="0"/>
                  </a:rPr>
                  <a:t>x</a:t>
                </a:r>
                <a:endParaRPr lang="pt-PT" sz="2812" dirty="0"/>
              </a:p>
            </p:txBody>
          </p:sp>
        </mc:Choice>
        <mc:Fallback xmlns="">
          <p:sp>
            <p:nvSpPr>
              <p:cNvPr id="7" name="Marcador de Posição do Texto 3"/>
              <p:cNvSpPr txBox="1">
                <a:spLocks noRot="1" noChangeAspect="1" noMove="1" noResize="1" noEditPoints="1" noAdjustHandles="1" noChangeArrowheads="1" noChangeShapeType="1" noTextEdit="1"/>
              </p:cNvSpPr>
              <p:nvPr/>
            </p:nvSpPr>
            <p:spPr>
              <a:xfrm>
                <a:off x="262450" y="4494916"/>
                <a:ext cx="8434744" cy="2418675"/>
              </a:xfrm>
              <a:prstGeom prst="rect">
                <a:avLst/>
              </a:prstGeom>
              <a:blipFill>
                <a:blip r:embed="rId3"/>
                <a:stretch>
                  <a:fillRect l="-2168" t="-2519" b="-7305"/>
                </a:stretch>
              </a:blipFill>
              <a:ln w="12700">
                <a:miter lim="400000"/>
              </a:ln>
              <a:extLst>
                <a:ext uri="{C572A759-6A51-4108-AA02-DFA0A04FC94B}">
                  <ma14:wrappingTextBoxFlag xmlns:ma14="http://schemas.microsoft.com/office/mac/drawingml/2011/main" xmlns="" xmlns:a14="http://schemas.microsoft.com/office/drawing/2010/main" val="1"/>
                </a:ext>
              </a:extLst>
            </p:spPr>
            <p:txBody>
              <a:bodyPr/>
              <a:lstStyle/>
              <a:p>
                <a:r>
                  <a:rPr lang="en-GB">
                    <a:noFill/>
                  </a:rPr>
                  <a:t> </a:t>
                </a:r>
              </a:p>
            </p:txBody>
          </p:sp>
        </mc:Fallback>
      </mc:AlternateContent>
      <p:grpSp>
        <p:nvGrpSpPr>
          <p:cNvPr id="3" name="Grupo 2"/>
          <p:cNvGrpSpPr/>
          <p:nvPr/>
        </p:nvGrpSpPr>
        <p:grpSpPr>
          <a:xfrm>
            <a:off x="372920" y="1540952"/>
            <a:ext cx="8313699" cy="2939202"/>
            <a:chOff x="530375" y="2410234"/>
            <a:chExt cx="11823928" cy="4180198"/>
          </a:xfrm>
        </p:grpSpPr>
        <p:pic>
          <p:nvPicPr>
            <p:cNvPr id="11" name="Picture 2" descr="C:\Users\Lena\Pictures\aulas\double_slit_eletro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7363" y="2410234"/>
              <a:ext cx="4056940" cy="418019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Lena\Pictures\aulas\double-slit-bullet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375" y="2421850"/>
              <a:ext cx="3970078" cy="4168582"/>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m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0453" y="2421850"/>
              <a:ext cx="3883772" cy="4168582"/>
            </a:xfrm>
            <a:prstGeom prst="rect">
              <a:avLst/>
            </a:prstGeom>
          </p:spPr>
        </p:pic>
      </p:grpSp>
    </p:spTree>
    <p:extLst>
      <p:ext uri="{BB962C8B-B14F-4D97-AF65-F5344CB8AC3E}">
        <p14:creationId xmlns:p14="http://schemas.microsoft.com/office/powerpoint/2010/main" val="286896952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o Texto 2"/>
          <p:cNvSpPr>
            <a:spLocks noGrp="1"/>
          </p:cNvSpPr>
          <p:nvPr>
            <p:ph type="body" idx="1"/>
          </p:nvPr>
        </p:nvSpPr>
        <p:spPr>
          <a:xfrm>
            <a:off x="36268" y="1518780"/>
            <a:ext cx="8887489" cy="3283821"/>
          </a:xfrm>
        </p:spPr>
        <p:txBody>
          <a:bodyPr>
            <a:normAutofit fontScale="25000" lnSpcReduction="20000"/>
          </a:bodyPr>
          <a:lstStyle/>
          <a:p>
            <a:pPr>
              <a:lnSpc>
                <a:spcPct val="120000"/>
              </a:lnSpc>
            </a:pPr>
            <a:r>
              <a:rPr lang="pt-PT" sz="10125" dirty="0"/>
              <a:t>O padrão de interferência aparece mesmo que seja enviado um eletrão de cada vez!</a:t>
            </a:r>
          </a:p>
          <a:p>
            <a:pPr marL="342882" indent="-342882">
              <a:lnSpc>
                <a:spcPct val="120000"/>
              </a:lnSpc>
            </a:pPr>
            <a:r>
              <a:rPr lang="pt-PT" sz="10125" dirty="0"/>
              <a:t>Se tentarmos ”ver” por onde passa  o eletrão, desaparece a interferência  P</a:t>
            </a:r>
            <a:r>
              <a:rPr lang="pt-PT" sz="10125" baseline="-25000" dirty="0"/>
              <a:t>12</a:t>
            </a:r>
            <a:r>
              <a:rPr lang="pt-PT" sz="10125" dirty="0"/>
              <a:t>= P</a:t>
            </a:r>
            <a:r>
              <a:rPr lang="pt-PT" sz="10125" baseline="-25000" dirty="0"/>
              <a:t>1</a:t>
            </a:r>
            <a:r>
              <a:rPr lang="pt-PT" sz="10125" dirty="0"/>
              <a:t> + P</a:t>
            </a:r>
            <a:r>
              <a:rPr lang="pt-PT" sz="10125" baseline="-25000" dirty="0"/>
              <a:t>2  </a:t>
            </a:r>
            <a:r>
              <a:rPr lang="pt-PT" sz="10125" dirty="0"/>
              <a:t>:</a:t>
            </a:r>
          </a:p>
          <a:p>
            <a:pPr marL="0" indent="0">
              <a:lnSpc>
                <a:spcPct val="120000"/>
              </a:lnSpc>
              <a:buNone/>
            </a:pPr>
            <a:r>
              <a:rPr lang="pt-PT" sz="10125" dirty="0"/>
              <a:t>   A observação perturba o sistema! </a:t>
            </a:r>
          </a:p>
          <a:p>
            <a:pPr>
              <a:lnSpc>
                <a:spcPct val="120000"/>
              </a:lnSpc>
            </a:pPr>
            <a:endParaRPr lang="pt-PT" sz="10125" dirty="0"/>
          </a:p>
          <a:p>
            <a:pPr marL="223234" indent="0">
              <a:lnSpc>
                <a:spcPct val="120000"/>
              </a:lnSpc>
              <a:buNone/>
            </a:pPr>
            <a:r>
              <a:rPr lang="pt-PT" sz="10125" b="1" dirty="0"/>
              <a:t>  </a:t>
            </a:r>
            <a:endParaRPr lang="pt-PT" b="1" dirty="0"/>
          </a:p>
          <a:p>
            <a:pPr marL="223234" indent="0">
              <a:buNone/>
            </a:pPr>
            <a:r>
              <a:rPr lang="pt-PT" b="1" dirty="0"/>
              <a:t> </a:t>
            </a:r>
          </a:p>
        </p:txBody>
      </p:sp>
      <p:pic>
        <p:nvPicPr>
          <p:cNvPr id="5" name="Imagem 4"/>
          <p:cNvPicPr>
            <a:picLocks noChangeAspect="1"/>
          </p:cNvPicPr>
          <p:nvPr/>
        </p:nvPicPr>
        <p:blipFill rotWithShape="1">
          <a:blip r:embed="rId3">
            <a:extLst>
              <a:ext uri="{28A0092B-C50C-407E-A947-70E740481C1C}">
                <a14:useLocalDpi xmlns:a14="http://schemas.microsoft.com/office/drawing/2010/main" val="0"/>
              </a:ext>
            </a:extLst>
          </a:blip>
          <a:srcRect l="-18919" t="-16219" r="18919" b="16219"/>
          <a:stretch/>
        </p:blipFill>
        <p:spPr>
          <a:xfrm>
            <a:off x="4313904" y="3166486"/>
            <a:ext cx="4704620" cy="3492337"/>
          </a:xfrm>
          <a:prstGeom prst="rect">
            <a:avLst/>
          </a:prstGeom>
        </p:spPr>
      </p:pic>
      <p:sp>
        <p:nvSpPr>
          <p:cNvPr id="6" name="Retângulo 5"/>
          <p:cNvSpPr/>
          <p:nvPr/>
        </p:nvSpPr>
        <p:spPr>
          <a:xfrm>
            <a:off x="36269" y="4249674"/>
            <a:ext cx="5415458" cy="1650195"/>
          </a:xfrm>
          <a:prstGeom prst="rect">
            <a:avLst/>
          </a:prstGeom>
        </p:spPr>
        <p:txBody>
          <a:bodyPr wrap="square">
            <a:spAutoFit/>
          </a:bodyPr>
          <a:lstStyle/>
          <a:p>
            <a:r>
              <a:rPr lang="pt-PT" sz="2531" dirty="0"/>
              <a:t>Não há nenhuma experiência capaz de dar uma resposta à pergunta “por qual das fendas passa a partícula”  sem alterar o estado do sistema ! !</a:t>
            </a:r>
            <a:endParaRPr lang="en-GB" sz="2531" dirty="0"/>
          </a:p>
        </p:txBody>
      </p:sp>
      <p:sp>
        <p:nvSpPr>
          <p:cNvPr id="9" name="Retângulo 8"/>
          <p:cNvSpPr/>
          <p:nvPr/>
        </p:nvSpPr>
        <p:spPr>
          <a:xfrm>
            <a:off x="311099" y="388554"/>
            <a:ext cx="8612658" cy="676660"/>
          </a:xfrm>
          <a:prstGeom prst="rect">
            <a:avLst/>
          </a:prstGeom>
        </p:spPr>
        <p:txBody>
          <a:bodyPr wrap="square">
            <a:spAutoFit/>
          </a:bodyPr>
          <a:lstStyle/>
          <a:p>
            <a:r>
              <a:rPr lang="pt-PT" sz="3797" b="1" dirty="0">
                <a:solidFill>
                  <a:srgbClr val="C00000"/>
                </a:solidFill>
              </a:rPr>
              <a:t>Por qual das fendas passa a partícula? </a:t>
            </a:r>
            <a:endParaRPr lang="pt-PT" sz="3797" dirty="0"/>
          </a:p>
        </p:txBody>
      </p:sp>
    </p:spTree>
    <p:extLst>
      <p:ext uri="{BB962C8B-B14F-4D97-AF65-F5344CB8AC3E}">
        <p14:creationId xmlns:p14="http://schemas.microsoft.com/office/powerpoint/2010/main" val="3861265582"/>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p:nvPr/>
        </p:nvSpPr>
        <p:spPr>
          <a:xfrm>
            <a:off x="107505" y="3795363"/>
            <a:ext cx="8842074" cy="1631216"/>
          </a:xfrm>
          <a:prstGeom prst="rect">
            <a:avLst/>
          </a:prstGeom>
          <a:noFill/>
        </p:spPr>
        <p:txBody>
          <a:bodyPr wrap="square" rtlCol="0">
            <a:spAutoFit/>
          </a:bodyPr>
          <a:lstStyle/>
          <a:p>
            <a:r>
              <a:rPr lang="pt-PT" sz="2800" b="1" i="1" dirty="0">
                <a:solidFill>
                  <a:srgbClr val="FF0000"/>
                </a:solidFill>
              </a:rPr>
              <a:t> </a:t>
            </a:r>
          </a:p>
          <a:p>
            <a:pPr marL="342882" indent="-342882">
              <a:buFont typeface="Arial" pitchFamily="34" charset="0"/>
              <a:buChar char="•"/>
            </a:pPr>
            <a:r>
              <a:rPr lang="pt-PT" sz="2400" dirty="0">
                <a:solidFill>
                  <a:prstClr val="black"/>
                </a:solidFill>
              </a:rPr>
              <a:t>As balas são partículas com </a:t>
            </a:r>
            <a:r>
              <a:rPr lang="el-GR" sz="2400" dirty="0">
                <a:solidFill>
                  <a:prstClr val="black"/>
                </a:solidFill>
              </a:rPr>
              <a:t>λ</a:t>
            </a:r>
            <a:r>
              <a:rPr lang="pt-PT" sz="2400" dirty="0">
                <a:solidFill>
                  <a:prstClr val="black"/>
                </a:solidFill>
              </a:rPr>
              <a:t>=h/p : Porque não vejo interferência?</a:t>
            </a:r>
            <a:endParaRPr lang="pt-PT" sz="2400" baseline="-25000" dirty="0"/>
          </a:p>
          <a:p>
            <a:pPr marL="342882" indent="-342882">
              <a:buFont typeface="Arial" pitchFamily="34" charset="0"/>
              <a:buChar char="•"/>
            </a:pPr>
            <a:r>
              <a:rPr lang="el-GR" sz="2400" dirty="0">
                <a:solidFill>
                  <a:prstClr val="black"/>
                </a:solidFill>
              </a:rPr>
              <a:t>λ</a:t>
            </a:r>
            <a:r>
              <a:rPr lang="pt-PT" sz="2400" dirty="0">
                <a:solidFill>
                  <a:prstClr val="black"/>
                </a:solidFill>
              </a:rPr>
              <a:t> para as balas é muito pequeno: só consigo ver o valor médio de P</a:t>
            </a:r>
            <a:r>
              <a:rPr lang="pt-PT" sz="2400" baseline="-25000" dirty="0">
                <a:solidFill>
                  <a:prstClr val="black"/>
                </a:solidFill>
              </a:rPr>
              <a:t>12</a:t>
            </a:r>
          </a:p>
        </p:txBody>
      </p:sp>
      <p:sp>
        <p:nvSpPr>
          <p:cNvPr id="8" name="CaixaDeTexto 7"/>
          <p:cNvSpPr txBox="1"/>
          <p:nvPr/>
        </p:nvSpPr>
        <p:spPr>
          <a:xfrm>
            <a:off x="6585011" y="127633"/>
            <a:ext cx="2364569" cy="523220"/>
          </a:xfrm>
          <a:prstGeom prst="rect">
            <a:avLst/>
          </a:prstGeom>
          <a:noFill/>
          <a:ln>
            <a:solidFill>
              <a:schemeClr val="accent1"/>
            </a:solidFill>
          </a:ln>
        </p:spPr>
        <p:txBody>
          <a:bodyPr wrap="square" rtlCol="0">
            <a:spAutoFit/>
          </a:bodyPr>
          <a:lstStyle/>
          <a:p>
            <a:r>
              <a:rPr lang="pt-PT" sz="2800" dirty="0">
                <a:solidFill>
                  <a:srgbClr val="C00000"/>
                </a:solidFill>
              </a:rPr>
              <a:t>Com balas</a:t>
            </a:r>
          </a:p>
        </p:txBody>
      </p:sp>
      <p:pic>
        <p:nvPicPr>
          <p:cNvPr id="1095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1263" y="1314450"/>
            <a:ext cx="2857500"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4301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678"/>
            <a:ext cx="2304256" cy="664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68576"/>
            <a:ext cx="2992592" cy="1837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86970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 name="Shape 747"/>
          <p:cNvSpPr>
            <a:spLocks noGrp="1"/>
          </p:cNvSpPr>
          <p:nvPr>
            <p:ph type="title"/>
          </p:nvPr>
        </p:nvSpPr>
        <p:spPr>
          <a:xfrm>
            <a:off x="456278" y="178594"/>
            <a:ext cx="8358187" cy="1714500"/>
          </a:xfrm>
          <a:prstGeom prst="rect">
            <a:avLst/>
          </a:prstGeom>
        </p:spPr>
        <p:txBody>
          <a:bodyPr>
            <a:normAutofit/>
          </a:bodyPr>
          <a:lstStyle/>
          <a:p>
            <a:r>
              <a:rPr lang="pt-PT" sz="3797" b="1" dirty="0">
                <a:solidFill>
                  <a:srgbClr val="C00000"/>
                </a:solidFill>
              </a:rPr>
              <a:t>Experiência da fenda dupla</a:t>
            </a:r>
            <a:endParaRPr sz="3797" b="1" dirty="0">
              <a:solidFill>
                <a:srgbClr val="C00000"/>
              </a:solidFill>
            </a:endParaRPr>
          </a:p>
        </p:txBody>
      </p:sp>
      <p:pic>
        <p:nvPicPr>
          <p:cNvPr id="748" name="videoplayback.mov"/>
          <p:cNvPicPr>
            <a:picLocks/>
          </p:cNvPicPr>
          <p:nvPr>
            <a:videoFile r:link="rId2"/>
            <p:extLst>
              <p:ext uri="{DAA4B4D4-6D71-4841-9C94-3DE7FCFB9230}">
                <p14:media xmlns:p14="http://schemas.microsoft.com/office/powerpoint/2010/main" r:embed="rId1"/>
              </p:ext>
            </p:extLst>
          </p:nvPr>
        </p:nvPicPr>
        <p:blipFill>
          <a:blip r:embed="rId5"/>
          <a:stretch>
            <a:fillRect/>
          </a:stretch>
        </p:blipFill>
        <p:spPr>
          <a:xfrm>
            <a:off x="1283582" y="2178844"/>
            <a:ext cx="6567008" cy="4473773"/>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546" fill="hold"/>
                                        <p:tgtEl>
                                          <p:spTgt spid="74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748"/>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descr="File:EM Spectrum Properties edit.svg">
            <a:hlinkClick r:id="rId3"/>
          </p:cNvPr>
          <p:cNvPicPr>
            <a:picLocks noChangeAspect="1" noChangeArrowheads="1"/>
          </p:cNvPicPr>
          <p:nvPr/>
        </p:nvPicPr>
        <p:blipFill>
          <a:blip r:embed="rId4" cstate="print"/>
          <a:srcRect t="7500" r="-1" b="26874"/>
          <a:stretch>
            <a:fillRect/>
          </a:stretch>
        </p:blipFill>
        <p:spPr bwMode="auto">
          <a:xfrm>
            <a:off x="357158" y="714356"/>
            <a:ext cx="7929618" cy="3083740"/>
          </a:xfrm>
          <a:prstGeom prst="rect">
            <a:avLst/>
          </a:prstGeom>
          <a:noFill/>
        </p:spPr>
      </p:pic>
      <p:pic>
        <p:nvPicPr>
          <p:cNvPr id="52230" name="Picture 6" descr="File:Spectre.svg">
            <a:hlinkClick r:id="rId5"/>
          </p:cNvPr>
          <p:cNvPicPr>
            <a:picLocks noChangeAspect="1" noChangeArrowheads="1"/>
          </p:cNvPicPr>
          <p:nvPr/>
        </p:nvPicPr>
        <p:blipFill>
          <a:blip r:embed="rId6" cstate="print"/>
          <a:srcRect l="1209" t="77099"/>
          <a:stretch>
            <a:fillRect/>
          </a:stretch>
        </p:blipFill>
        <p:spPr bwMode="auto">
          <a:xfrm flipH="1">
            <a:off x="571472" y="5143512"/>
            <a:ext cx="7000924" cy="1143008"/>
          </a:xfrm>
          <a:prstGeom prst="rect">
            <a:avLst/>
          </a:prstGeom>
          <a:noFill/>
        </p:spPr>
      </p:pic>
      <p:sp>
        <p:nvSpPr>
          <p:cNvPr id="13" name="TextBox 12"/>
          <p:cNvSpPr txBox="1"/>
          <p:nvPr/>
        </p:nvSpPr>
        <p:spPr>
          <a:xfrm>
            <a:off x="214282" y="4631304"/>
            <a:ext cx="894797" cy="369332"/>
          </a:xfrm>
          <a:prstGeom prst="rect">
            <a:avLst/>
          </a:prstGeom>
          <a:solidFill>
            <a:schemeClr val="bg1"/>
          </a:solidFill>
        </p:spPr>
        <p:txBody>
          <a:bodyPr wrap="none" rtlCol="0">
            <a:spAutoFit/>
          </a:bodyPr>
          <a:lstStyle/>
          <a:p>
            <a:r>
              <a:rPr lang="pt-PT" dirty="0"/>
              <a:t>700 </a:t>
            </a:r>
            <a:r>
              <a:rPr lang="pt-PT" dirty="0" err="1"/>
              <a:t>nm</a:t>
            </a:r>
            <a:endParaRPr lang="pt-PT" dirty="0"/>
          </a:p>
        </p:txBody>
      </p:sp>
      <p:sp>
        <p:nvSpPr>
          <p:cNvPr id="14" name="TextBox 13"/>
          <p:cNvSpPr txBox="1"/>
          <p:nvPr/>
        </p:nvSpPr>
        <p:spPr>
          <a:xfrm>
            <a:off x="6929454" y="4631304"/>
            <a:ext cx="894797" cy="369332"/>
          </a:xfrm>
          <a:prstGeom prst="rect">
            <a:avLst/>
          </a:prstGeom>
          <a:solidFill>
            <a:schemeClr val="bg1"/>
          </a:solidFill>
          <a:ln>
            <a:solidFill>
              <a:srgbClr val="FFFFFF"/>
            </a:solidFill>
          </a:ln>
        </p:spPr>
        <p:txBody>
          <a:bodyPr wrap="none" rtlCol="0">
            <a:spAutoFit/>
          </a:bodyPr>
          <a:lstStyle/>
          <a:p>
            <a:r>
              <a:rPr lang="pt-PT" dirty="0"/>
              <a:t>400 </a:t>
            </a:r>
            <a:r>
              <a:rPr lang="pt-PT" dirty="0" err="1"/>
              <a:t>nm</a:t>
            </a:r>
            <a:endParaRPr lang="pt-PT" dirty="0"/>
          </a:p>
        </p:txBody>
      </p:sp>
      <p:sp>
        <p:nvSpPr>
          <p:cNvPr id="18" name="TextBox 17"/>
          <p:cNvSpPr txBox="1"/>
          <p:nvPr/>
        </p:nvSpPr>
        <p:spPr>
          <a:xfrm>
            <a:off x="2857488" y="4000504"/>
            <a:ext cx="2214578" cy="461665"/>
          </a:xfrm>
          <a:prstGeom prst="rect">
            <a:avLst/>
          </a:prstGeom>
          <a:noFill/>
        </p:spPr>
        <p:txBody>
          <a:bodyPr wrap="square" rtlCol="0">
            <a:spAutoFit/>
          </a:bodyPr>
          <a:lstStyle/>
          <a:p>
            <a:r>
              <a:rPr lang="pt-PT" sz="2400" dirty="0"/>
              <a:t>Espectro Visível </a:t>
            </a:r>
          </a:p>
        </p:txBody>
      </p:sp>
      <p:sp>
        <p:nvSpPr>
          <p:cNvPr id="21" name="CaixaDeTexto 10"/>
          <p:cNvSpPr txBox="1"/>
          <p:nvPr/>
        </p:nvSpPr>
        <p:spPr>
          <a:xfrm>
            <a:off x="214282" y="140593"/>
            <a:ext cx="7992894" cy="430887"/>
          </a:xfrm>
          <a:prstGeom prst="rect">
            <a:avLst/>
          </a:prstGeom>
          <a:noFill/>
        </p:spPr>
        <p:txBody>
          <a:bodyPr wrap="none" rtlCol="0">
            <a:spAutoFit/>
          </a:bodyPr>
          <a:lstStyle/>
          <a:p>
            <a:r>
              <a:rPr lang="pt-PT" sz="2200" b="1" dirty="0">
                <a:solidFill>
                  <a:schemeClr val="accent6">
                    <a:lumMod val="75000"/>
                  </a:schemeClr>
                </a:solidFill>
              </a:rPr>
              <a:t>Espectro electromagnético</a:t>
            </a:r>
            <a:r>
              <a:rPr lang="pt-PT" sz="2200" dirty="0">
                <a:solidFill>
                  <a:schemeClr val="accent6">
                    <a:lumMod val="75000"/>
                  </a:schemeClr>
                </a:solidFill>
              </a:rPr>
              <a:t>:     </a:t>
            </a:r>
            <a:r>
              <a:rPr lang="pt-PT" sz="2200" dirty="0"/>
              <a:t>10 Hz (10</a:t>
            </a:r>
            <a:r>
              <a:rPr lang="pt-PT" sz="2200" baseline="30000" dirty="0"/>
              <a:t>8</a:t>
            </a:r>
            <a:r>
              <a:rPr lang="pt-PT" sz="2200" dirty="0"/>
              <a:t> m) 	      10</a:t>
            </a:r>
            <a:r>
              <a:rPr lang="pt-PT" sz="2200" baseline="30000" dirty="0"/>
              <a:t>24</a:t>
            </a:r>
            <a:r>
              <a:rPr lang="pt-PT" sz="2200" dirty="0"/>
              <a:t> Hz (10</a:t>
            </a:r>
            <a:r>
              <a:rPr lang="pt-PT" sz="2200" baseline="30000" dirty="0"/>
              <a:t>-16</a:t>
            </a:r>
            <a:r>
              <a:rPr lang="pt-PT" sz="2200" dirty="0"/>
              <a:t> m)</a:t>
            </a:r>
          </a:p>
        </p:txBody>
      </p:sp>
      <p:cxnSp>
        <p:nvCxnSpPr>
          <p:cNvPr id="22" name="Conexão recta unidireccional 15"/>
          <p:cNvCxnSpPr/>
          <p:nvPr/>
        </p:nvCxnSpPr>
        <p:spPr>
          <a:xfrm>
            <a:off x="5357818" y="354883"/>
            <a:ext cx="71438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13" idx="3"/>
          </p:cNvCxnSpPr>
          <p:nvPr/>
        </p:nvCxnSpPr>
        <p:spPr>
          <a:xfrm rot="10800000" flipV="1">
            <a:off x="1109080" y="4357694"/>
            <a:ext cx="1748409" cy="45827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929190" y="4286256"/>
            <a:ext cx="1928826" cy="42862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 name="CaixaDeTexto 2">
            <a:extLst>
              <a:ext uri="{FF2B5EF4-FFF2-40B4-BE49-F238E27FC236}">
                <a16:creationId xmlns:a16="http://schemas.microsoft.com/office/drawing/2014/main" id="{85869EE6-7B3A-48DB-A60F-8F85A911AD51}"/>
              </a:ext>
            </a:extLst>
          </p:cNvPr>
          <p:cNvSpPr txBox="1"/>
          <p:nvPr/>
        </p:nvSpPr>
        <p:spPr>
          <a:xfrm>
            <a:off x="18612" y="3505709"/>
            <a:ext cx="2051000" cy="769441"/>
          </a:xfrm>
          <a:prstGeom prst="rect">
            <a:avLst/>
          </a:prstGeom>
          <a:noFill/>
        </p:spPr>
        <p:txBody>
          <a:bodyPr wrap="square" rtlCol="0">
            <a:spAutoFit/>
          </a:bodyPr>
          <a:lstStyle/>
          <a:p>
            <a:r>
              <a:rPr lang="el-GR" sz="4400" dirty="0">
                <a:sym typeface="Symbol" panose="05050102010706020507" pitchFamily="18" charset="2"/>
              </a:rPr>
              <a:t>λ</a:t>
            </a:r>
            <a:r>
              <a:rPr lang="pt-PT" sz="4400" dirty="0">
                <a:sym typeface="Symbol" panose="05050102010706020507" pitchFamily="18" charset="2"/>
              </a:rPr>
              <a:t>  = c</a:t>
            </a:r>
            <a:endParaRPr lang="pt-PT" sz="4400" dirty="0"/>
          </a:p>
        </p:txBody>
      </p:sp>
    </p:spTree>
    <p:extLst>
      <p:ext uri="{BB962C8B-B14F-4D97-AF65-F5344CB8AC3E}">
        <p14:creationId xmlns:p14="http://schemas.microsoft.com/office/powerpoint/2010/main" val="844364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042988" y="3284538"/>
            <a:ext cx="7850187" cy="417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50000"/>
              </a:lnSpc>
              <a:spcBef>
                <a:spcPct val="20000"/>
              </a:spcBef>
              <a:spcAft>
                <a:spcPct val="30000"/>
              </a:spcAft>
              <a:buFontTx/>
              <a:buChar char="•"/>
            </a:pPr>
            <a:r>
              <a:rPr lang="en-US" sz="1800" dirty="0"/>
              <a:t>  </a:t>
            </a:r>
            <a:r>
              <a:rPr lang="en-US" sz="2000" b="1" dirty="0" err="1">
                <a:solidFill>
                  <a:srgbClr val="660066"/>
                </a:solidFill>
              </a:rPr>
              <a:t>Ec</a:t>
            </a:r>
            <a:r>
              <a:rPr lang="en-US" sz="2000" b="1" baseline="-25000" dirty="0" err="1">
                <a:solidFill>
                  <a:srgbClr val="660066"/>
                </a:solidFill>
              </a:rPr>
              <a:t>máx</a:t>
            </a:r>
            <a:r>
              <a:rPr lang="en-US" sz="2000" dirty="0">
                <a:solidFill>
                  <a:srgbClr val="660066"/>
                </a:solidFill>
              </a:rPr>
              <a:t> = </a:t>
            </a:r>
            <a:r>
              <a:rPr lang="en-US" sz="2000" b="1" dirty="0" err="1">
                <a:solidFill>
                  <a:srgbClr val="660066"/>
                </a:solidFill>
              </a:rPr>
              <a:t>Energia</a:t>
            </a:r>
            <a:r>
              <a:rPr lang="en-US" sz="2000" b="1" dirty="0">
                <a:solidFill>
                  <a:srgbClr val="660066"/>
                </a:solidFill>
              </a:rPr>
              <a:t> </a:t>
            </a:r>
            <a:r>
              <a:rPr lang="en-US" sz="2000" b="1" dirty="0" err="1">
                <a:solidFill>
                  <a:srgbClr val="660066"/>
                </a:solidFill>
              </a:rPr>
              <a:t>cinética</a:t>
            </a:r>
            <a:r>
              <a:rPr lang="en-US" sz="2000" b="1" dirty="0">
                <a:solidFill>
                  <a:srgbClr val="660066"/>
                </a:solidFill>
              </a:rPr>
              <a:t> </a:t>
            </a:r>
            <a:r>
              <a:rPr lang="en-US" sz="2000" b="1" dirty="0" err="1">
                <a:solidFill>
                  <a:srgbClr val="660066"/>
                </a:solidFill>
              </a:rPr>
              <a:t>máxima</a:t>
            </a:r>
            <a:r>
              <a:rPr lang="en-US" sz="2000" dirty="0">
                <a:solidFill>
                  <a:srgbClr val="660066"/>
                </a:solidFill>
              </a:rPr>
              <a:t> </a:t>
            </a:r>
            <a:r>
              <a:rPr lang="en-US" sz="2000" b="1" dirty="0">
                <a:solidFill>
                  <a:srgbClr val="660066"/>
                </a:solidFill>
              </a:rPr>
              <a:t>dos e</a:t>
            </a:r>
            <a:r>
              <a:rPr lang="en-US" sz="2000" b="1" baseline="30000" dirty="0">
                <a:solidFill>
                  <a:srgbClr val="660066"/>
                </a:solidFill>
              </a:rPr>
              <a:t>-</a:t>
            </a:r>
            <a:r>
              <a:rPr lang="en-US" sz="2000" b="1" dirty="0">
                <a:solidFill>
                  <a:srgbClr val="660066"/>
                </a:solidFill>
              </a:rPr>
              <a:t> </a:t>
            </a:r>
            <a:r>
              <a:rPr lang="en-US" sz="2000" b="1" dirty="0" err="1">
                <a:solidFill>
                  <a:srgbClr val="660066"/>
                </a:solidFill>
              </a:rPr>
              <a:t>emitidos</a:t>
            </a:r>
            <a:r>
              <a:rPr lang="en-US" sz="2000" dirty="0">
                <a:solidFill>
                  <a:srgbClr val="FF00FF"/>
                </a:solidFill>
              </a:rPr>
              <a:t> :</a:t>
            </a:r>
            <a:r>
              <a:rPr lang="en-US" sz="2000" dirty="0"/>
              <a:t> </a:t>
            </a:r>
            <a:r>
              <a:rPr lang="en-US" sz="2000" dirty="0" err="1"/>
              <a:t>energia</a:t>
            </a:r>
            <a:r>
              <a:rPr lang="en-US" sz="2000" dirty="0"/>
              <a:t> dos </a:t>
            </a:r>
            <a:r>
              <a:rPr lang="en-US" sz="2000" dirty="0" err="1"/>
              <a:t>electrões</a:t>
            </a:r>
            <a:r>
              <a:rPr lang="en-US" sz="2000" dirty="0"/>
              <a:t> </a:t>
            </a:r>
            <a:r>
              <a:rPr lang="en-US" sz="2000" dirty="0" err="1"/>
              <a:t>mais</a:t>
            </a:r>
            <a:r>
              <a:rPr lang="en-US" sz="2000" dirty="0"/>
              <a:t> </a:t>
            </a:r>
            <a:r>
              <a:rPr lang="en-US" sz="2000" dirty="0" err="1"/>
              <a:t>fracamente</a:t>
            </a:r>
            <a:r>
              <a:rPr lang="en-US" sz="2000" dirty="0"/>
              <a:t> </a:t>
            </a:r>
            <a:r>
              <a:rPr lang="en-US" sz="2000" dirty="0" err="1"/>
              <a:t>ligados</a:t>
            </a:r>
            <a:r>
              <a:rPr lang="en-US" sz="2000" dirty="0"/>
              <a:t> </a:t>
            </a:r>
            <a:r>
              <a:rPr lang="en-US" sz="2000" dirty="0" err="1"/>
              <a:t>aos</a:t>
            </a:r>
            <a:r>
              <a:rPr lang="en-US" sz="2000" dirty="0"/>
              <a:t> </a:t>
            </a:r>
            <a:r>
              <a:rPr lang="en-US" sz="2000" dirty="0" err="1"/>
              <a:t>átomos</a:t>
            </a:r>
            <a:r>
              <a:rPr lang="en-US" sz="2000" dirty="0"/>
              <a:t> do metal</a:t>
            </a:r>
            <a:r>
              <a:rPr lang="pt-PT" dirty="0"/>
              <a:t>		</a:t>
            </a:r>
          </a:p>
          <a:p>
            <a:pPr>
              <a:lnSpc>
                <a:spcPct val="150000"/>
              </a:lnSpc>
              <a:spcBef>
                <a:spcPct val="20000"/>
              </a:spcBef>
              <a:spcAft>
                <a:spcPct val="50000"/>
              </a:spcAft>
              <a:buFontTx/>
              <a:buChar char="•"/>
            </a:pPr>
            <a:r>
              <a:rPr lang="en-US" b="1" dirty="0">
                <a:solidFill>
                  <a:srgbClr val="006699"/>
                </a:solidFill>
              </a:rPr>
              <a:t> </a:t>
            </a:r>
            <a:r>
              <a:rPr lang="en-US" sz="2000" b="1" dirty="0" err="1">
                <a:solidFill>
                  <a:srgbClr val="006699"/>
                </a:solidFill>
              </a:rPr>
              <a:t>Potencial</a:t>
            </a:r>
            <a:r>
              <a:rPr lang="en-US" sz="2000" b="1" dirty="0">
                <a:solidFill>
                  <a:srgbClr val="006699"/>
                </a:solidFill>
              </a:rPr>
              <a:t> de </a:t>
            </a:r>
            <a:r>
              <a:rPr lang="en-US" sz="2000" b="1" dirty="0" err="1">
                <a:solidFill>
                  <a:srgbClr val="006699"/>
                </a:solidFill>
              </a:rPr>
              <a:t>paragem</a:t>
            </a:r>
            <a:r>
              <a:rPr lang="en-US" sz="2000" dirty="0">
                <a:solidFill>
                  <a:srgbClr val="006699"/>
                </a:solidFill>
              </a:rPr>
              <a:t> </a:t>
            </a:r>
            <a:r>
              <a:rPr lang="en-US" sz="2000" b="1" dirty="0" err="1">
                <a:solidFill>
                  <a:srgbClr val="006699"/>
                </a:solidFill>
              </a:rPr>
              <a:t>V</a:t>
            </a:r>
            <a:r>
              <a:rPr lang="en-US" sz="2000" b="1" baseline="-25000" dirty="0" err="1">
                <a:solidFill>
                  <a:srgbClr val="006699"/>
                </a:solidFill>
              </a:rPr>
              <a:t>p</a:t>
            </a:r>
            <a:r>
              <a:rPr lang="en-US" sz="2000" dirty="0"/>
              <a:t> </a:t>
            </a:r>
            <a:r>
              <a:rPr lang="en-US" dirty="0"/>
              <a:t>: A </a:t>
            </a:r>
            <a:r>
              <a:rPr lang="en-US" dirty="0" err="1"/>
              <a:t>d.d.p</a:t>
            </a:r>
            <a:r>
              <a:rPr lang="en-US" dirty="0"/>
              <a:t>. </a:t>
            </a:r>
            <a:r>
              <a:rPr lang="en-US" b="1" dirty="0">
                <a:solidFill>
                  <a:schemeClr val="tx2"/>
                </a:solidFill>
              </a:rPr>
              <a:t>V</a:t>
            </a:r>
            <a:r>
              <a:rPr lang="en-US" dirty="0"/>
              <a:t> </a:t>
            </a:r>
            <a:r>
              <a:rPr lang="en-US" dirty="0" err="1"/>
              <a:t>gerada</a:t>
            </a:r>
            <a:r>
              <a:rPr lang="en-US" dirty="0"/>
              <a:t> </a:t>
            </a:r>
            <a:r>
              <a:rPr lang="en-US" dirty="0" err="1"/>
              <a:t>nos</a:t>
            </a:r>
            <a:r>
              <a:rPr lang="en-US" dirty="0"/>
              <a:t> </a:t>
            </a:r>
            <a:r>
              <a:rPr lang="en-US" dirty="0" err="1"/>
              <a:t>terminais</a:t>
            </a:r>
            <a:r>
              <a:rPr lang="en-US" dirty="0"/>
              <a:t> </a:t>
            </a:r>
            <a:r>
              <a:rPr lang="en-US" dirty="0" err="1"/>
              <a:t>em</a:t>
            </a:r>
            <a:r>
              <a:rPr lang="en-US" dirty="0"/>
              <a:t> </a:t>
            </a:r>
            <a:r>
              <a:rPr lang="en-US" dirty="0" err="1"/>
              <a:t>aberto</a:t>
            </a:r>
            <a:r>
              <a:rPr lang="en-US" dirty="0"/>
              <a:t> </a:t>
            </a:r>
            <a:r>
              <a:rPr lang="en-US" dirty="0" err="1"/>
              <a:t>vai</a:t>
            </a:r>
            <a:r>
              <a:rPr lang="en-US" dirty="0"/>
              <a:t> </a:t>
            </a:r>
            <a:r>
              <a:rPr lang="en-US" dirty="0" err="1"/>
              <a:t>aumentando</a:t>
            </a:r>
            <a:r>
              <a:rPr lang="en-US" dirty="0"/>
              <a:t>  </a:t>
            </a:r>
            <a:r>
              <a:rPr lang="en-US" dirty="0" err="1"/>
              <a:t>até</a:t>
            </a:r>
            <a:r>
              <a:rPr lang="en-US" dirty="0"/>
              <a:t> </a:t>
            </a:r>
            <a:r>
              <a:rPr lang="en-US" dirty="0" err="1"/>
              <a:t>estabilizar</a:t>
            </a:r>
            <a:r>
              <a:rPr lang="en-US" dirty="0"/>
              <a:t> no valor </a:t>
            </a:r>
            <a:r>
              <a:rPr lang="en-US" dirty="0" err="1"/>
              <a:t>V</a:t>
            </a:r>
            <a:r>
              <a:rPr lang="en-US" baseline="-25000" dirty="0" err="1"/>
              <a:t>p</a:t>
            </a:r>
            <a:r>
              <a:rPr lang="en-US" dirty="0"/>
              <a:t>; </a:t>
            </a:r>
            <a:r>
              <a:rPr lang="pt-PT" dirty="0"/>
              <a:t>Quando V=</a:t>
            </a:r>
            <a:r>
              <a:rPr lang="pt-PT" dirty="0" err="1"/>
              <a:t>V</a:t>
            </a:r>
            <a:r>
              <a:rPr lang="pt-PT" baseline="-25000" dirty="0" err="1"/>
              <a:t>p</a:t>
            </a:r>
            <a:r>
              <a:rPr lang="pt-PT" dirty="0"/>
              <a:t> toda a energia cinética inicial dos fotoeletrões é convertida em energia potencial elétrica. Assim, </a:t>
            </a:r>
          </a:p>
          <a:p>
            <a:pPr>
              <a:lnSpc>
                <a:spcPct val="150000"/>
              </a:lnSpc>
              <a:spcBef>
                <a:spcPct val="20000"/>
              </a:spcBef>
              <a:spcAft>
                <a:spcPct val="50000"/>
              </a:spcAft>
            </a:pPr>
            <a:r>
              <a:rPr lang="en-US" sz="2800" b="1" dirty="0" err="1">
                <a:solidFill>
                  <a:srgbClr val="006699"/>
                </a:solidFill>
              </a:rPr>
              <a:t>V</a:t>
            </a:r>
            <a:r>
              <a:rPr lang="en-US" sz="2800" b="1" baseline="-25000" dirty="0" err="1">
                <a:solidFill>
                  <a:srgbClr val="006699"/>
                </a:solidFill>
              </a:rPr>
              <a:t>p</a:t>
            </a:r>
            <a:r>
              <a:rPr lang="en-US" dirty="0"/>
              <a:t>  </a:t>
            </a:r>
            <a:r>
              <a:rPr lang="en-US" dirty="0" err="1"/>
              <a:t>permite</a:t>
            </a:r>
            <a:r>
              <a:rPr lang="en-US" dirty="0"/>
              <a:t> </a:t>
            </a:r>
            <a:r>
              <a:rPr lang="en-US" dirty="0" err="1"/>
              <a:t>medir</a:t>
            </a:r>
            <a:r>
              <a:rPr lang="en-US" dirty="0"/>
              <a:t> </a:t>
            </a:r>
            <a:r>
              <a:rPr lang="en-US" sz="2800" b="1" dirty="0" err="1">
                <a:solidFill>
                  <a:srgbClr val="660066"/>
                </a:solidFill>
              </a:rPr>
              <a:t>Ec</a:t>
            </a:r>
            <a:r>
              <a:rPr lang="en-US" sz="2800" b="1" baseline="-25000" dirty="0" err="1">
                <a:solidFill>
                  <a:srgbClr val="660066"/>
                </a:solidFill>
              </a:rPr>
              <a:t>máx</a:t>
            </a:r>
            <a:r>
              <a:rPr lang="en-US" sz="2800" dirty="0"/>
              <a:t>                            </a:t>
            </a:r>
            <a:r>
              <a:rPr lang="en-US" sz="2800" b="1" dirty="0" err="1">
                <a:solidFill>
                  <a:srgbClr val="660066"/>
                </a:solidFill>
              </a:rPr>
              <a:t>Ec</a:t>
            </a:r>
            <a:r>
              <a:rPr lang="en-US" sz="2800" b="1" baseline="-25000" dirty="0" err="1">
                <a:solidFill>
                  <a:srgbClr val="660066"/>
                </a:solidFill>
              </a:rPr>
              <a:t>máx</a:t>
            </a:r>
            <a:r>
              <a:rPr lang="en-US" sz="2800" b="1" dirty="0"/>
              <a:t> = e </a:t>
            </a:r>
            <a:r>
              <a:rPr lang="en-US" sz="2800" b="1" dirty="0" err="1">
                <a:solidFill>
                  <a:srgbClr val="006699"/>
                </a:solidFill>
              </a:rPr>
              <a:t>V</a:t>
            </a:r>
            <a:r>
              <a:rPr lang="en-US" sz="2800" b="1" baseline="-25000" dirty="0" err="1">
                <a:solidFill>
                  <a:srgbClr val="006699"/>
                </a:solidFill>
              </a:rPr>
              <a:t>p</a:t>
            </a:r>
            <a:endParaRPr lang="pt-PT" sz="2800" b="1" baseline="-25000" dirty="0">
              <a:solidFill>
                <a:srgbClr val="006699"/>
              </a:solidFill>
            </a:endParaRPr>
          </a:p>
          <a:p>
            <a:pPr algn="l">
              <a:lnSpc>
                <a:spcPct val="150000"/>
              </a:lnSpc>
              <a:spcBef>
                <a:spcPct val="20000"/>
              </a:spcBef>
            </a:pPr>
            <a:endParaRPr lang="pt-PT" sz="2400" dirty="0"/>
          </a:p>
        </p:txBody>
      </p:sp>
      <p:sp>
        <p:nvSpPr>
          <p:cNvPr id="3075" name="Rectangle 3"/>
          <p:cNvSpPr>
            <a:spLocks noChangeArrowheads="1"/>
          </p:cNvSpPr>
          <p:nvPr/>
        </p:nvSpPr>
        <p:spPr bwMode="auto">
          <a:xfrm>
            <a:off x="457200" y="271463"/>
            <a:ext cx="8229600"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pt-PT" sz="2800" b="1">
              <a:solidFill>
                <a:srgbClr val="006699"/>
              </a:solidFill>
              <a:ea typeface="Osaka" charset="-128"/>
              <a:cs typeface="Arial" charset="0"/>
            </a:endParaRPr>
          </a:p>
        </p:txBody>
      </p:sp>
      <p:sp>
        <p:nvSpPr>
          <p:cNvPr id="3077" name="AutoShape 6"/>
          <p:cNvSpPr>
            <a:spLocks noChangeArrowheads="1"/>
          </p:cNvSpPr>
          <p:nvPr/>
        </p:nvSpPr>
        <p:spPr bwMode="auto">
          <a:xfrm>
            <a:off x="4283968" y="6093296"/>
            <a:ext cx="976313" cy="485775"/>
          </a:xfrm>
          <a:prstGeom prst="right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Char char="•"/>
            </a:pPr>
            <a:endParaRPr lang="pt-PT" sz="1800">
              <a:latin typeface="Arial" charset="0"/>
            </a:endParaRPr>
          </a:p>
        </p:txBody>
      </p:sp>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7731" y="620688"/>
            <a:ext cx="5600700" cy="2314575"/>
          </a:xfrm>
          <a:prstGeom prst="rect">
            <a:avLst/>
          </a:prstGeom>
        </p:spPr>
      </p:pic>
      <p:sp>
        <p:nvSpPr>
          <p:cNvPr id="5" name="CaixaDeTexto 4"/>
          <p:cNvSpPr txBox="1"/>
          <p:nvPr/>
        </p:nvSpPr>
        <p:spPr>
          <a:xfrm>
            <a:off x="7377939" y="1916832"/>
            <a:ext cx="780983" cy="830997"/>
          </a:xfrm>
          <a:prstGeom prst="rect">
            <a:avLst/>
          </a:prstGeom>
          <a:noFill/>
        </p:spPr>
        <p:txBody>
          <a:bodyPr wrap="none" rtlCol="0">
            <a:spAutoFit/>
          </a:bodyPr>
          <a:lstStyle/>
          <a:p>
            <a:r>
              <a:rPr lang="en-US" sz="4800" b="1" dirty="0">
                <a:solidFill>
                  <a:srgbClr val="006699"/>
                </a:solidFill>
              </a:rPr>
              <a:t>V</a:t>
            </a:r>
            <a:r>
              <a:rPr lang="en-US" sz="4800" b="1" baseline="-25000" dirty="0">
                <a:solidFill>
                  <a:srgbClr val="006699"/>
                </a:solidFill>
              </a:rPr>
              <a:t> </a:t>
            </a:r>
            <a:r>
              <a:rPr lang="en-US" sz="4800" b="1" dirty="0">
                <a:solidFill>
                  <a:srgbClr val="006699"/>
                </a:solidFill>
              </a:rPr>
              <a:t> </a:t>
            </a:r>
            <a:endParaRPr lang="pt-PT" sz="4800" dirty="0"/>
          </a:p>
        </p:txBody>
      </p:sp>
    </p:spTree>
    <p:extLst>
      <p:ext uri="{BB962C8B-B14F-4D97-AF65-F5344CB8AC3E}">
        <p14:creationId xmlns:p14="http://schemas.microsoft.com/office/powerpoint/2010/main" val="277543033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ChangeArrowheads="1"/>
          </p:cNvSpPr>
          <p:nvPr/>
        </p:nvSpPr>
        <p:spPr bwMode="auto">
          <a:xfrm>
            <a:off x="1571489" y="3536178"/>
            <a:ext cx="3360664" cy="83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nSpc>
                <a:spcPct val="150000"/>
              </a:lnSpc>
              <a:spcBef>
                <a:spcPct val="20000"/>
              </a:spcBef>
            </a:pPr>
            <a:r>
              <a:rPr lang="pt-PT" sz="3600" dirty="0"/>
              <a:t>E </a:t>
            </a:r>
            <a:r>
              <a:rPr lang="pt-PT" sz="3600" baseline="-25000" dirty="0"/>
              <a:t>luz </a:t>
            </a:r>
            <a:r>
              <a:rPr lang="pt-PT" sz="3600" baseline="-25000" dirty="0" err="1"/>
              <a:t>inc</a:t>
            </a:r>
            <a:r>
              <a:rPr lang="pt-PT" sz="3600" baseline="-25000" dirty="0"/>
              <a:t>.</a:t>
            </a:r>
            <a:r>
              <a:rPr lang="pt-PT" sz="3600" dirty="0"/>
              <a:t> =</a:t>
            </a:r>
            <a:r>
              <a:rPr lang="pt-PT" sz="3600" dirty="0" err="1"/>
              <a:t>Ec</a:t>
            </a:r>
            <a:r>
              <a:rPr lang="pt-PT" sz="3600" baseline="-25000" dirty="0"/>
              <a:t> </a:t>
            </a:r>
            <a:r>
              <a:rPr lang="pt-PT" sz="3600" baseline="-25000" dirty="0" err="1"/>
              <a:t>max</a:t>
            </a:r>
            <a:r>
              <a:rPr lang="pt-PT" sz="3600" baseline="-25000" dirty="0"/>
              <a:t> </a:t>
            </a:r>
            <a:r>
              <a:rPr lang="pt-PT" sz="3600" dirty="0"/>
              <a:t>+ </a:t>
            </a:r>
            <a:r>
              <a:rPr lang="pt-PT" sz="3600" dirty="0">
                <a:sym typeface="Symbol" pitchFamily="18" charset="2"/>
              </a:rPr>
              <a:t></a:t>
            </a:r>
          </a:p>
        </p:txBody>
      </p:sp>
      <p:pic>
        <p:nvPicPr>
          <p:cNvPr id="5125" name="Picture 7" descr="fotoelec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203" y="96837"/>
            <a:ext cx="5329237" cy="333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ângulo 1"/>
          <p:cNvSpPr/>
          <p:nvPr/>
        </p:nvSpPr>
        <p:spPr>
          <a:xfrm>
            <a:off x="857422" y="5685746"/>
            <a:ext cx="7128792" cy="523220"/>
          </a:xfrm>
          <a:prstGeom prst="rect">
            <a:avLst/>
          </a:prstGeom>
        </p:spPr>
        <p:txBody>
          <a:bodyPr wrap="square">
            <a:spAutoFit/>
          </a:bodyPr>
          <a:lstStyle/>
          <a:p>
            <a:pPr lvl="0"/>
            <a:r>
              <a:rPr lang="pt-PT" sz="2800" b="1" dirty="0">
                <a:solidFill>
                  <a:srgbClr val="1F497D"/>
                </a:solidFill>
              </a:rPr>
              <a:t>φ – </a:t>
            </a:r>
            <a:r>
              <a:rPr lang="pt-PT" sz="2000" dirty="0">
                <a:solidFill>
                  <a:prstClr val="black"/>
                </a:solidFill>
              </a:rPr>
              <a:t>função trabalho de um dado material</a:t>
            </a:r>
          </a:p>
        </p:txBody>
      </p:sp>
      <p:sp>
        <p:nvSpPr>
          <p:cNvPr id="6" name="Rectângulo 6">
            <a:extLst>
              <a:ext uri="{FF2B5EF4-FFF2-40B4-BE49-F238E27FC236}">
                <a16:creationId xmlns:a16="http://schemas.microsoft.com/office/drawing/2014/main" id="{95B03191-3B08-4F4B-94D1-B26C8AD8B920}"/>
              </a:ext>
            </a:extLst>
          </p:cNvPr>
          <p:cNvSpPr/>
          <p:nvPr/>
        </p:nvSpPr>
        <p:spPr>
          <a:xfrm>
            <a:off x="857422" y="4909368"/>
            <a:ext cx="7531001" cy="707886"/>
          </a:xfrm>
          <a:prstGeom prst="rect">
            <a:avLst/>
          </a:prstGeom>
        </p:spPr>
        <p:txBody>
          <a:bodyPr wrap="square">
            <a:spAutoFit/>
          </a:bodyPr>
          <a:lstStyle/>
          <a:p>
            <a:r>
              <a:rPr lang="pt-PT" sz="2000" dirty="0"/>
              <a:t>Intensidade  da onda </a:t>
            </a:r>
            <a:r>
              <a:rPr lang="pt-PT" sz="2000" dirty="0" err="1"/>
              <a:t>electromagnética</a:t>
            </a:r>
            <a:r>
              <a:rPr lang="pt-PT" sz="2000" dirty="0"/>
              <a:t>  =  Energia por unidade de tempo, por unidade de área </a:t>
            </a:r>
          </a:p>
        </p:txBody>
      </p:sp>
      <p:sp>
        <p:nvSpPr>
          <p:cNvPr id="3" name="CaixaDeTexto 2">
            <a:extLst>
              <a:ext uri="{FF2B5EF4-FFF2-40B4-BE49-F238E27FC236}">
                <a16:creationId xmlns:a16="http://schemas.microsoft.com/office/drawing/2014/main" id="{02AD596D-3862-4A6D-BF3A-FC83C2AC0D4C}"/>
              </a:ext>
            </a:extLst>
          </p:cNvPr>
          <p:cNvSpPr txBox="1"/>
          <p:nvPr/>
        </p:nvSpPr>
        <p:spPr>
          <a:xfrm>
            <a:off x="5724128" y="1556792"/>
            <a:ext cx="2952328" cy="1323439"/>
          </a:xfrm>
          <a:prstGeom prst="rect">
            <a:avLst/>
          </a:prstGeom>
          <a:noFill/>
        </p:spPr>
        <p:txBody>
          <a:bodyPr wrap="square" rtlCol="0">
            <a:spAutoFit/>
          </a:bodyPr>
          <a:lstStyle/>
          <a:p>
            <a:r>
              <a:rPr lang="pt-PT" sz="2000" dirty="0"/>
              <a:t>O que esperamos observar quando varia:</a:t>
            </a:r>
          </a:p>
          <a:p>
            <a:r>
              <a:rPr lang="pt-PT" sz="2000" dirty="0"/>
              <a:t>i) a Intensidade da luz ?</a:t>
            </a:r>
          </a:p>
          <a:p>
            <a:r>
              <a:rPr lang="pt-PT" sz="2000" dirty="0" err="1"/>
              <a:t>ii</a:t>
            </a:r>
            <a:r>
              <a:rPr lang="pt-PT" sz="2000" dirty="0"/>
              <a:t>) a frequência da luz ?</a:t>
            </a:r>
          </a:p>
        </p:txBody>
      </p:sp>
    </p:spTree>
    <p:extLst>
      <p:ext uri="{BB962C8B-B14F-4D97-AF65-F5344CB8AC3E}">
        <p14:creationId xmlns:p14="http://schemas.microsoft.com/office/powerpoint/2010/main" val="192299402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85753" y="857232"/>
            <a:ext cx="7814639" cy="2308324"/>
          </a:xfrm>
          <a:prstGeom prst="rect">
            <a:avLst/>
          </a:prstGeom>
          <a:noFill/>
        </p:spPr>
        <p:txBody>
          <a:bodyPr wrap="square" rtlCol="0">
            <a:spAutoFit/>
          </a:bodyPr>
          <a:lstStyle/>
          <a:p>
            <a:r>
              <a:rPr lang="pt-PT" sz="2400" dirty="0">
                <a:solidFill>
                  <a:srgbClr val="FF0000"/>
                </a:solidFill>
              </a:rPr>
              <a:t>1 – </a:t>
            </a:r>
            <a:r>
              <a:rPr lang="pt-PT" sz="2400" dirty="0"/>
              <a:t>emissão de </a:t>
            </a:r>
            <a:r>
              <a:rPr lang="pt-PT" sz="2400" dirty="0" err="1"/>
              <a:t>fotoelectrões</a:t>
            </a:r>
            <a:r>
              <a:rPr lang="pt-PT" sz="2400" dirty="0"/>
              <a:t> deve depender de</a:t>
            </a:r>
            <a:r>
              <a:rPr lang="pt-PT" sz="2400" i="1" dirty="0"/>
              <a:t> I </a:t>
            </a:r>
            <a:r>
              <a:rPr lang="pt-PT" sz="2400" dirty="0"/>
              <a:t>e não </a:t>
            </a:r>
            <a:r>
              <a:rPr lang="pt-PT" sz="2400"/>
              <a:t>de </a:t>
            </a:r>
            <a:r>
              <a:rPr lang="pt-PT" sz="2400" i="1"/>
              <a:t>f</a:t>
            </a:r>
            <a:endParaRPr lang="pt-PT" sz="2400" dirty="0"/>
          </a:p>
          <a:p>
            <a:endParaRPr lang="pt-PT" sz="2400" dirty="0"/>
          </a:p>
          <a:p>
            <a:r>
              <a:rPr lang="pt-PT" sz="2400" dirty="0">
                <a:solidFill>
                  <a:srgbClr val="FF0000"/>
                </a:solidFill>
              </a:rPr>
              <a:t>2 -</a:t>
            </a:r>
            <a:r>
              <a:rPr lang="pt-PT" sz="2400" dirty="0"/>
              <a:t> aumento de </a:t>
            </a:r>
            <a:r>
              <a:rPr lang="pt-PT" sz="2400" i="1" dirty="0"/>
              <a:t>I</a:t>
            </a:r>
            <a:r>
              <a:rPr lang="pt-PT" sz="2400" dirty="0"/>
              <a:t> originaria um aumento da </a:t>
            </a:r>
            <a:r>
              <a:rPr lang="pt-PT" sz="2400" b="1" i="1" dirty="0" err="1">
                <a:solidFill>
                  <a:srgbClr val="00B050"/>
                </a:solidFill>
              </a:rPr>
              <a:t>E</a:t>
            </a:r>
            <a:r>
              <a:rPr lang="pt-PT" sz="2400" b="1" i="1" baseline="-25000" dirty="0" err="1">
                <a:solidFill>
                  <a:srgbClr val="00B050"/>
                </a:solidFill>
              </a:rPr>
              <a:t>c</a:t>
            </a:r>
            <a:r>
              <a:rPr lang="pt-PT" sz="2400" b="1" baseline="30000" dirty="0" err="1">
                <a:solidFill>
                  <a:srgbClr val="00B050"/>
                </a:solidFill>
              </a:rPr>
              <a:t>máx</a:t>
            </a:r>
            <a:r>
              <a:rPr lang="pt-PT" sz="2400" dirty="0">
                <a:solidFill>
                  <a:srgbClr val="00B050"/>
                </a:solidFill>
              </a:rPr>
              <a:t> </a:t>
            </a:r>
          </a:p>
          <a:p>
            <a:endParaRPr lang="pt-PT" sz="2400" dirty="0"/>
          </a:p>
          <a:p>
            <a:r>
              <a:rPr lang="pt-PT" sz="2400" dirty="0">
                <a:solidFill>
                  <a:srgbClr val="FF0000"/>
                </a:solidFill>
              </a:rPr>
              <a:t>3 –</a:t>
            </a:r>
            <a:r>
              <a:rPr lang="pt-PT" sz="2400" dirty="0"/>
              <a:t> intervalo de tempo de alguns segundos entre exposição à radiação e emissão de fotoelectrões</a:t>
            </a:r>
          </a:p>
        </p:txBody>
      </p:sp>
      <p:sp>
        <p:nvSpPr>
          <p:cNvPr id="6" name="CaixaDeTexto 5"/>
          <p:cNvSpPr txBox="1"/>
          <p:nvPr/>
        </p:nvSpPr>
        <p:spPr>
          <a:xfrm>
            <a:off x="428596" y="214290"/>
            <a:ext cx="1595950" cy="523220"/>
          </a:xfrm>
          <a:prstGeom prst="rect">
            <a:avLst/>
          </a:prstGeom>
          <a:noFill/>
        </p:spPr>
        <p:txBody>
          <a:bodyPr wrap="none" rtlCol="0">
            <a:spAutoFit/>
          </a:bodyPr>
          <a:lstStyle/>
          <a:p>
            <a:r>
              <a:rPr lang="pt-PT" sz="2800" b="1" dirty="0">
                <a:solidFill>
                  <a:srgbClr val="FF0000"/>
                </a:solidFill>
              </a:rPr>
              <a:t>Previsões</a:t>
            </a:r>
          </a:p>
        </p:txBody>
      </p:sp>
      <p:sp>
        <p:nvSpPr>
          <p:cNvPr id="7" name="CaixaDeTexto 6"/>
          <p:cNvSpPr txBox="1"/>
          <p:nvPr/>
        </p:nvSpPr>
        <p:spPr>
          <a:xfrm>
            <a:off x="214282" y="3571876"/>
            <a:ext cx="8108182" cy="3016210"/>
          </a:xfrm>
          <a:prstGeom prst="rect">
            <a:avLst/>
          </a:prstGeom>
          <a:noFill/>
        </p:spPr>
        <p:txBody>
          <a:bodyPr wrap="none" rtlCol="0">
            <a:spAutoFit/>
          </a:bodyPr>
          <a:lstStyle/>
          <a:p>
            <a:r>
              <a:rPr lang="pt-PT" sz="2800" b="1" dirty="0">
                <a:solidFill>
                  <a:srgbClr val="00B050"/>
                </a:solidFill>
              </a:rPr>
              <a:t>Resultados obtidos experimentalmente</a:t>
            </a:r>
          </a:p>
          <a:p>
            <a:endParaRPr lang="pt-PT" dirty="0"/>
          </a:p>
          <a:p>
            <a:r>
              <a:rPr lang="pt-PT" sz="2400" dirty="0">
                <a:solidFill>
                  <a:srgbClr val="00B050"/>
                </a:solidFill>
              </a:rPr>
              <a:t>1 - </a:t>
            </a:r>
            <a:r>
              <a:rPr lang="pt-PT" sz="2400" dirty="0"/>
              <a:t>a </a:t>
            </a:r>
            <a:r>
              <a:rPr lang="pt-PT" sz="2400" i="1" dirty="0" err="1">
                <a:solidFill>
                  <a:srgbClr val="00B050"/>
                </a:solidFill>
              </a:rPr>
              <a:t>E</a:t>
            </a:r>
            <a:r>
              <a:rPr lang="pt-PT" sz="2400" i="1" baseline="-25000" dirty="0" err="1">
                <a:solidFill>
                  <a:srgbClr val="00B050"/>
                </a:solidFill>
              </a:rPr>
              <a:t>c</a:t>
            </a:r>
            <a:r>
              <a:rPr lang="pt-PT" sz="2400" baseline="30000" dirty="0" err="1">
                <a:solidFill>
                  <a:srgbClr val="00B050"/>
                </a:solidFill>
              </a:rPr>
              <a:t>máx</a:t>
            </a:r>
            <a:r>
              <a:rPr lang="pt-PT" sz="2400" dirty="0">
                <a:solidFill>
                  <a:srgbClr val="00B050"/>
                </a:solidFill>
              </a:rPr>
              <a:t> </a:t>
            </a:r>
            <a:r>
              <a:rPr lang="pt-PT" sz="2400" dirty="0"/>
              <a:t>não depende de</a:t>
            </a:r>
            <a:r>
              <a:rPr lang="pt-PT" sz="2400" i="1" dirty="0"/>
              <a:t> I</a:t>
            </a:r>
          </a:p>
          <a:p>
            <a:endParaRPr lang="pt-PT" sz="2400" dirty="0"/>
          </a:p>
          <a:p>
            <a:r>
              <a:rPr lang="pt-PT" sz="2400" dirty="0">
                <a:solidFill>
                  <a:srgbClr val="00B050"/>
                </a:solidFill>
              </a:rPr>
              <a:t>2 –</a:t>
            </a:r>
            <a:r>
              <a:rPr lang="pt-PT" sz="2400" dirty="0"/>
              <a:t> emissão de fotoelectrões apenas para </a:t>
            </a:r>
            <a:r>
              <a:rPr lang="pt-PT" sz="2400" i="1" dirty="0">
                <a:latin typeface="Times New Roman" pitchFamily="18" charset="0"/>
                <a:cs typeface="Times New Roman" pitchFamily="18" charset="0"/>
              </a:rPr>
              <a:t>f</a:t>
            </a:r>
            <a:r>
              <a:rPr lang="pt-PT" sz="2400" dirty="0"/>
              <a:t>&gt;</a:t>
            </a:r>
            <a:r>
              <a:rPr lang="pt-PT" sz="2400" i="1" dirty="0" err="1"/>
              <a:t>f</a:t>
            </a:r>
            <a:r>
              <a:rPr lang="pt-PT" sz="2400" i="1" baseline="-25000" dirty="0" err="1"/>
              <a:t>min</a:t>
            </a:r>
            <a:r>
              <a:rPr lang="pt-PT" sz="2400" i="1" baseline="-25000" dirty="0"/>
              <a:t>  </a:t>
            </a:r>
          </a:p>
          <a:p>
            <a:r>
              <a:rPr lang="pt-PT" sz="2400" i="1" dirty="0"/>
              <a:t>					(que depende do material)</a:t>
            </a:r>
          </a:p>
          <a:p>
            <a:endParaRPr lang="pt-PT" sz="2400" i="1" dirty="0"/>
          </a:p>
          <a:p>
            <a:r>
              <a:rPr lang="pt-PT" sz="2400" dirty="0">
                <a:solidFill>
                  <a:srgbClr val="00B050"/>
                </a:solidFill>
              </a:rPr>
              <a:t>3 -</a:t>
            </a:r>
            <a:r>
              <a:rPr lang="pt-PT" sz="2400" dirty="0"/>
              <a:t> os fotoelectrões são emitidos instantaneamente</a:t>
            </a:r>
          </a:p>
        </p:txBody>
      </p:sp>
      <p:sp>
        <p:nvSpPr>
          <p:cNvPr id="8" name="Rectangle 7"/>
          <p:cNvSpPr/>
          <p:nvPr/>
        </p:nvSpPr>
        <p:spPr>
          <a:xfrm>
            <a:off x="214282" y="142852"/>
            <a:ext cx="8072494" cy="30718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Rectangle 8"/>
          <p:cNvSpPr/>
          <p:nvPr/>
        </p:nvSpPr>
        <p:spPr>
          <a:xfrm>
            <a:off x="214282" y="3500438"/>
            <a:ext cx="8072494" cy="321471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solidFill>
                <a:srgbClr val="00B050"/>
              </a:solidFill>
            </a:endParaRPr>
          </a:p>
        </p:txBody>
      </p:sp>
    </p:spTree>
    <p:extLst>
      <p:ext uri="{BB962C8B-B14F-4D97-AF65-F5344CB8AC3E}">
        <p14:creationId xmlns:p14="http://schemas.microsoft.com/office/powerpoint/2010/main" val="1523368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3" descr="fotoel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0"/>
            <a:ext cx="5256213"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4"/>
          <p:cNvSpPr>
            <a:spLocks noChangeArrowheads="1"/>
          </p:cNvSpPr>
          <p:nvPr/>
        </p:nvSpPr>
        <p:spPr bwMode="auto">
          <a:xfrm>
            <a:off x="395288" y="4384887"/>
            <a:ext cx="3026598" cy="75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lnSpc>
                <a:spcPct val="150000"/>
              </a:lnSpc>
              <a:spcBef>
                <a:spcPct val="20000"/>
              </a:spcBef>
            </a:pPr>
            <a:r>
              <a:rPr lang="pt-PT" sz="3200" dirty="0" err="1"/>
              <a:t>Ec</a:t>
            </a:r>
            <a:r>
              <a:rPr lang="pt-PT" sz="3200" baseline="-25000" dirty="0"/>
              <a:t> </a:t>
            </a:r>
            <a:r>
              <a:rPr lang="pt-PT" sz="3200" baseline="-25000" dirty="0" err="1"/>
              <a:t>max</a:t>
            </a:r>
            <a:r>
              <a:rPr lang="pt-PT" sz="3200" baseline="-25000" dirty="0"/>
              <a:t> </a:t>
            </a:r>
            <a:r>
              <a:rPr lang="pt-PT" sz="3200" dirty="0"/>
              <a:t>= E </a:t>
            </a:r>
            <a:r>
              <a:rPr lang="pt-PT" sz="3200" baseline="-25000" dirty="0"/>
              <a:t>luz </a:t>
            </a:r>
            <a:r>
              <a:rPr lang="pt-PT" sz="3200" baseline="-25000" dirty="0" err="1"/>
              <a:t>inc</a:t>
            </a:r>
            <a:r>
              <a:rPr lang="pt-PT" sz="3200" baseline="-25000" dirty="0"/>
              <a:t>.</a:t>
            </a:r>
            <a:r>
              <a:rPr lang="pt-PT" sz="3200" dirty="0"/>
              <a:t> - </a:t>
            </a:r>
            <a:r>
              <a:rPr lang="pt-PT" sz="3200" dirty="0">
                <a:sym typeface="Symbol" pitchFamily="18" charset="2"/>
              </a:rPr>
              <a:t></a:t>
            </a:r>
          </a:p>
        </p:txBody>
      </p:sp>
      <p:sp>
        <p:nvSpPr>
          <p:cNvPr id="6148" name="Rectangle 26"/>
          <p:cNvSpPr>
            <a:spLocks noChangeArrowheads="1"/>
          </p:cNvSpPr>
          <p:nvPr/>
        </p:nvSpPr>
        <p:spPr bwMode="auto">
          <a:xfrm>
            <a:off x="611188" y="3141663"/>
            <a:ext cx="806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pt-PT" sz="2400" b="1">
                <a:solidFill>
                  <a:srgbClr val="AA281A"/>
                </a:solidFill>
                <a:latin typeface="Arial" charset="0"/>
              </a:rPr>
              <a:t>1905 (Einstein) :    explicação do efeito fotoeléctrico</a:t>
            </a:r>
            <a:endParaRPr lang="en-US" sz="2400" b="1">
              <a:solidFill>
                <a:srgbClr val="AA281A"/>
              </a:solidFill>
              <a:latin typeface="Arial" charset="0"/>
            </a:endParaRPr>
          </a:p>
        </p:txBody>
      </p:sp>
      <p:sp>
        <p:nvSpPr>
          <p:cNvPr id="6149" name="Rectangle 27"/>
          <p:cNvSpPr>
            <a:spLocks noChangeArrowheads="1"/>
          </p:cNvSpPr>
          <p:nvPr/>
        </p:nvSpPr>
        <p:spPr bwMode="auto">
          <a:xfrm>
            <a:off x="5435600" y="3789363"/>
            <a:ext cx="20714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50000"/>
              </a:lnSpc>
              <a:spcBef>
                <a:spcPct val="20000"/>
              </a:spcBef>
            </a:pPr>
            <a:r>
              <a:rPr lang="pt-PT" sz="3200" dirty="0">
                <a:sym typeface="Symbol" pitchFamily="18" charset="2"/>
              </a:rPr>
              <a:t>E </a:t>
            </a:r>
            <a:r>
              <a:rPr lang="pt-PT" sz="3200" baseline="-25000" dirty="0"/>
              <a:t>luz </a:t>
            </a:r>
            <a:r>
              <a:rPr lang="pt-PT" sz="3200" baseline="-25000" dirty="0" err="1"/>
              <a:t>inc</a:t>
            </a:r>
            <a:r>
              <a:rPr lang="pt-PT" sz="3200" baseline="-25000" dirty="0"/>
              <a:t>.</a:t>
            </a:r>
            <a:r>
              <a:rPr lang="pt-PT" sz="3200" dirty="0"/>
              <a:t> = h </a:t>
            </a:r>
            <a:r>
              <a:rPr lang="pt-PT" sz="3200" dirty="0">
                <a:sym typeface="Symbol" pitchFamily="18" charset="2"/>
              </a:rPr>
              <a:t>f</a:t>
            </a:r>
          </a:p>
        </p:txBody>
      </p:sp>
      <p:sp>
        <p:nvSpPr>
          <p:cNvPr id="6150" name="AutoShape 28"/>
          <p:cNvSpPr>
            <a:spLocks noChangeArrowheads="1"/>
          </p:cNvSpPr>
          <p:nvPr/>
        </p:nvSpPr>
        <p:spPr bwMode="auto">
          <a:xfrm rot="1800000">
            <a:off x="4140200" y="5661025"/>
            <a:ext cx="831850" cy="557213"/>
          </a:xfrm>
          <a:prstGeom prst="rightArrow">
            <a:avLst>
              <a:gd name="adj1" fmla="val 50000"/>
              <a:gd name="adj2" fmla="val 3732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Char char="•"/>
            </a:pPr>
            <a:endParaRPr lang="pt-PT" sz="1800">
              <a:latin typeface="Arial" charset="0"/>
            </a:endParaRPr>
          </a:p>
        </p:txBody>
      </p:sp>
      <p:sp>
        <p:nvSpPr>
          <p:cNvPr id="6151" name="Rectangle 30"/>
          <p:cNvSpPr>
            <a:spLocks noChangeArrowheads="1"/>
          </p:cNvSpPr>
          <p:nvPr/>
        </p:nvSpPr>
        <p:spPr bwMode="auto">
          <a:xfrm>
            <a:off x="5364163" y="6021388"/>
            <a:ext cx="2205284" cy="5232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PT" sz="2800" dirty="0" err="1"/>
              <a:t>Ec</a:t>
            </a:r>
            <a:r>
              <a:rPr lang="pt-PT" sz="2800" baseline="-25000" dirty="0"/>
              <a:t> </a:t>
            </a:r>
            <a:r>
              <a:rPr lang="pt-PT" sz="2800" baseline="-25000" dirty="0" err="1"/>
              <a:t>max</a:t>
            </a:r>
            <a:r>
              <a:rPr lang="pt-PT" sz="2800" baseline="-25000" dirty="0"/>
              <a:t> </a:t>
            </a:r>
            <a:r>
              <a:rPr lang="pt-PT" sz="2800" dirty="0">
                <a:sym typeface="Symbol" pitchFamily="18" charset="2"/>
              </a:rPr>
              <a:t>= </a:t>
            </a:r>
            <a:r>
              <a:rPr lang="pt-PT" sz="2800" dirty="0"/>
              <a:t>h </a:t>
            </a:r>
            <a:r>
              <a:rPr lang="pt-PT" sz="2800" dirty="0">
                <a:sym typeface="Symbol" pitchFamily="18" charset="2"/>
              </a:rPr>
              <a:t>f</a:t>
            </a:r>
            <a:r>
              <a:rPr lang="en-US" sz="2800" dirty="0">
                <a:sym typeface="Symbol" pitchFamily="18" charset="2"/>
              </a:rPr>
              <a:t> </a:t>
            </a:r>
            <a:r>
              <a:rPr lang="pt-PT" sz="2800" dirty="0"/>
              <a:t>- </a:t>
            </a:r>
            <a:r>
              <a:rPr lang="pt-PT" sz="2800" dirty="0">
                <a:sym typeface="Symbol" pitchFamily="18" charset="2"/>
              </a:rPr>
              <a:t></a:t>
            </a:r>
            <a:endParaRPr lang="en-US" sz="2800" dirty="0">
              <a:sym typeface="Symbol" pitchFamily="18" charset="2"/>
            </a:endParaRPr>
          </a:p>
        </p:txBody>
      </p:sp>
      <p:sp>
        <p:nvSpPr>
          <p:cNvPr id="6152" name="AutoShape 33"/>
          <p:cNvSpPr>
            <a:spLocks noChangeArrowheads="1"/>
          </p:cNvSpPr>
          <p:nvPr/>
        </p:nvSpPr>
        <p:spPr bwMode="auto">
          <a:xfrm rot="6000000">
            <a:off x="6019007" y="5079206"/>
            <a:ext cx="831850" cy="557213"/>
          </a:xfrm>
          <a:prstGeom prst="rightArrow">
            <a:avLst>
              <a:gd name="adj1" fmla="val 50000"/>
              <a:gd name="adj2" fmla="val 3732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buFontTx/>
              <a:buChar char="•"/>
            </a:pPr>
            <a:endParaRPr lang="pt-PT" sz="1800">
              <a:latin typeface="Arial" charset="0"/>
            </a:endParaRPr>
          </a:p>
        </p:txBody>
      </p:sp>
      <p:sp>
        <p:nvSpPr>
          <p:cNvPr id="9" name="Text Box 5"/>
          <p:cNvSpPr txBox="1">
            <a:spLocks noChangeArrowheads="1"/>
          </p:cNvSpPr>
          <p:nvPr/>
        </p:nvSpPr>
        <p:spPr bwMode="auto">
          <a:xfrm>
            <a:off x="900113" y="5661025"/>
            <a:ext cx="2879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Verdana" pitchFamily="34" charset="0"/>
              </a:defRPr>
            </a:lvl1pPr>
            <a:lvl2pPr marL="742950" indent="-285750" eaLnBrk="0" hangingPunct="0">
              <a:defRPr sz="3200">
                <a:solidFill>
                  <a:schemeClr val="tx1"/>
                </a:solidFill>
                <a:latin typeface="Verdana" pitchFamily="34" charset="0"/>
              </a:defRPr>
            </a:lvl2pPr>
            <a:lvl3pPr marL="1143000" indent="-228600" eaLnBrk="0" hangingPunct="0">
              <a:defRPr sz="3200">
                <a:solidFill>
                  <a:schemeClr val="tx1"/>
                </a:solidFill>
                <a:latin typeface="Verdana" pitchFamily="34" charset="0"/>
              </a:defRPr>
            </a:lvl3pPr>
            <a:lvl4pPr marL="1600200" indent="-228600" eaLnBrk="0" hangingPunct="0">
              <a:defRPr sz="3200">
                <a:solidFill>
                  <a:schemeClr val="tx1"/>
                </a:solidFill>
                <a:latin typeface="Verdana" pitchFamily="34" charset="0"/>
              </a:defRPr>
            </a:lvl4pPr>
            <a:lvl5pPr marL="2057400" indent="-228600" eaLnBrk="0" hangingPunct="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eaLnBrk="1" hangingPunct="1">
              <a:spcBef>
                <a:spcPct val="50000"/>
              </a:spcBef>
            </a:pPr>
            <a:r>
              <a:rPr lang="pt-PT" sz="1600" b="1" dirty="0"/>
              <a:t>e V= 1,602 x 10</a:t>
            </a:r>
            <a:r>
              <a:rPr lang="pt-PT" sz="1600" b="1" baseline="30000" dirty="0"/>
              <a:t>-19</a:t>
            </a:r>
            <a:r>
              <a:rPr lang="pt-PT" sz="1600" b="1" dirty="0"/>
              <a:t> J</a:t>
            </a:r>
            <a:endParaRPr lang="en-US" sz="1600" b="1" dirty="0"/>
          </a:p>
        </p:txBody>
      </p:sp>
      <p:sp>
        <p:nvSpPr>
          <p:cNvPr id="11" name="TextBox 10">
            <a:extLst>
              <a:ext uri="{FF2B5EF4-FFF2-40B4-BE49-F238E27FC236}">
                <a16:creationId xmlns:a16="http://schemas.microsoft.com/office/drawing/2014/main" id="{EA3AC6C4-F7DE-4888-864D-001976C9AC73}"/>
              </a:ext>
            </a:extLst>
          </p:cNvPr>
          <p:cNvSpPr txBox="1"/>
          <p:nvPr/>
        </p:nvSpPr>
        <p:spPr>
          <a:xfrm>
            <a:off x="792163" y="3811801"/>
            <a:ext cx="4572000" cy="400110"/>
          </a:xfrm>
          <a:prstGeom prst="rect">
            <a:avLst/>
          </a:prstGeom>
          <a:noFill/>
        </p:spPr>
        <p:txBody>
          <a:bodyPr wrap="square">
            <a:spAutoFit/>
          </a:bodyPr>
          <a:lstStyle/>
          <a:p>
            <a:r>
              <a:rPr lang="pt-PT" sz="2000" dirty="0">
                <a:solidFill>
                  <a:srgbClr val="C00000"/>
                </a:solidFill>
              </a:rPr>
              <a:t>1</a:t>
            </a:r>
            <a:r>
              <a:rPr lang="pt-PT" sz="2000" dirty="0"/>
              <a:t> fotão arranca </a:t>
            </a:r>
            <a:r>
              <a:rPr lang="pt-PT" sz="2000" dirty="0">
                <a:solidFill>
                  <a:srgbClr val="C00000"/>
                </a:solidFill>
              </a:rPr>
              <a:t>1</a:t>
            </a:r>
            <a:r>
              <a:rPr lang="pt-PT" sz="2000" dirty="0"/>
              <a:t> </a:t>
            </a:r>
            <a:r>
              <a:rPr lang="pt-PT" sz="2000" dirty="0" err="1"/>
              <a:t>electrão</a:t>
            </a:r>
            <a:r>
              <a:rPr lang="pt-PT" sz="2000" dirty="0"/>
              <a:t> do material</a:t>
            </a:r>
            <a:endParaRPr lang="en-GB" sz="2000" dirty="0"/>
          </a:p>
        </p:txBody>
      </p:sp>
    </p:spTree>
    <p:extLst>
      <p:ext uri="{BB962C8B-B14F-4D97-AF65-F5344CB8AC3E}">
        <p14:creationId xmlns:p14="http://schemas.microsoft.com/office/powerpoint/2010/main" val="318041093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57158" y="285728"/>
            <a:ext cx="8107797" cy="1815882"/>
          </a:xfrm>
          <a:prstGeom prst="rect">
            <a:avLst/>
          </a:prstGeom>
          <a:noFill/>
        </p:spPr>
        <p:txBody>
          <a:bodyPr wrap="none" rtlCol="0">
            <a:spAutoFit/>
          </a:bodyPr>
          <a:lstStyle/>
          <a:p>
            <a:r>
              <a:rPr lang="pt-PT" sz="2800" b="1" dirty="0">
                <a:solidFill>
                  <a:srgbClr val="C00000"/>
                </a:solidFill>
              </a:rPr>
              <a:t>Explicação do efeito </a:t>
            </a:r>
            <a:r>
              <a:rPr lang="pt-PT" sz="2800" b="1" dirty="0" err="1">
                <a:solidFill>
                  <a:srgbClr val="C00000"/>
                </a:solidFill>
              </a:rPr>
              <a:t>fotoeléctrico</a:t>
            </a:r>
            <a:r>
              <a:rPr lang="pt-PT" sz="2800" b="1" dirty="0">
                <a:solidFill>
                  <a:srgbClr val="C00000"/>
                </a:solidFill>
              </a:rPr>
              <a:t> por Einstein (1905) </a:t>
            </a:r>
          </a:p>
          <a:p>
            <a:endParaRPr lang="pt-PT" sz="2800" dirty="0"/>
          </a:p>
          <a:p>
            <a:r>
              <a:rPr lang="pt-PT" sz="2800" dirty="0"/>
              <a:t>Energia da onda quantificada como se se tratasse de </a:t>
            </a:r>
          </a:p>
          <a:p>
            <a:r>
              <a:rPr lang="pt-PT" sz="2800" dirty="0"/>
              <a:t> “partículas” – os  fotões   :  </a:t>
            </a:r>
            <a:r>
              <a:rPr lang="pt-PT" sz="2800" dirty="0" err="1"/>
              <a:t>E</a:t>
            </a:r>
            <a:r>
              <a:rPr lang="pt-PT" sz="2800" baseline="-25000" dirty="0" err="1"/>
              <a:t>fotão</a:t>
            </a:r>
            <a:r>
              <a:rPr lang="pt-PT" sz="2800" dirty="0"/>
              <a:t> =h </a:t>
            </a:r>
            <a:r>
              <a:rPr lang="pt-PT" sz="2800" i="1" dirty="0"/>
              <a:t>f</a:t>
            </a:r>
          </a:p>
        </p:txBody>
      </p:sp>
      <p:sp>
        <p:nvSpPr>
          <p:cNvPr id="3" name="Rectângulo 2"/>
          <p:cNvSpPr/>
          <p:nvPr/>
        </p:nvSpPr>
        <p:spPr>
          <a:xfrm>
            <a:off x="583009" y="5885614"/>
            <a:ext cx="3566297" cy="954107"/>
          </a:xfrm>
          <a:prstGeom prst="rect">
            <a:avLst/>
          </a:prstGeom>
        </p:spPr>
        <p:txBody>
          <a:bodyPr wrap="none">
            <a:spAutoFit/>
          </a:bodyPr>
          <a:lstStyle/>
          <a:p>
            <a:r>
              <a:rPr lang="pt-PT" sz="2800" dirty="0" err="1"/>
              <a:t>E</a:t>
            </a:r>
            <a:r>
              <a:rPr lang="pt-PT" sz="2800" baseline="-25000" dirty="0" err="1"/>
              <a:t>c</a:t>
            </a:r>
            <a:r>
              <a:rPr lang="pt-PT" sz="2800" baseline="30000" dirty="0" err="1"/>
              <a:t>max</a:t>
            </a:r>
            <a:r>
              <a:rPr lang="pt-PT" sz="2800" dirty="0" err="1"/>
              <a:t>=E</a:t>
            </a:r>
            <a:r>
              <a:rPr lang="pt-PT" sz="2800" baseline="-25000" dirty="0" err="1"/>
              <a:t>fotão</a:t>
            </a:r>
            <a:r>
              <a:rPr lang="pt-PT" sz="2800" baseline="-25000" dirty="0"/>
              <a:t> </a:t>
            </a:r>
            <a:r>
              <a:rPr lang="pt-PT" sz="2800" dirty="0"/>
              <a:t>– φ = </a:t>
            </a:r>
            <a:r>
              <a:rPr lang="pt-PT" sz="2800" i="1" dirty="0"/>
              <a:t>h f</a:t>
            </a:r>
            <a:r>
              <a:rPr lang="pt-PT" sz="2800" dirty="0"/>
              <a:t> – φ</a:t>
            </a:r>
          </a:p>
          <a:p>
            <a:endParaRPr lang="pt-PT" sz="2800" dirty="0"/>
          </a:p>
        </p:txBody>
      </p:sp>
      <p:sp>
        <p:nvSpPr>
          <p:cNvPr id="4" name="CaixaDeTexto 3"/>
          <p:cNvSpPr txBox="1"/>
          <p:nvPr/>
        </p:nvSpPr>
        <p:spPr>
          <a:xfrm>
            <a:off x="136435" y="2564904"/>
            <a:ext cx="8842782" cy="2554545"/>
          </a:xfrm>
          <a:prstGeom prst="rect">
            <a:avLst/>
          </a:prstGeom>
          <a:noFill/>
        </p:spPr>
        <p:txBody>
          <a:bodyPr wrap="square" rtlCol="0">
            <a:spAutoFit/>
          </a:bodyPr>
          <a:lstStyle/>
          <a:p>
            <a:r>
              <a:rPr lang="pt-PT" sz="2000" dirty="0"/>
              <a:t>explica a existência de uma </a:t>
            </a:r>
            <a:r>
              <a:rPr lang="pt-PT" sz="2000" b="1" dirty="0"/>
              <a:t>frequência limite </a:t>
            </a:r>
            <a:r>
              <a:rPr lang="pt-PT" sz="2000" dirty="0"/>
              <a:t>para a obtenção de </a:t>
            </a:r>
            <a:r>
              <a:rPr lang="pt-PT" sz="2000" dirty="0" err="1"/>
              <a:t>fotoelectrões</a:t>
            </a:r>
            <a:r>
              <a:rPr lang="pt-PT" sz="2000" dirty="0"/>
              <a:t>:</a:t>
            </a:r>
          </a:p>
          <a:p>
            <a:r>
              <a:rPr lang="pt-PT" sz="2000" dirty="0"/>
              <a:t>       Se </a:t>
            </a:r>
            <a:r>
              <a:rPr lang="pt-PT" sz="2000" dirty="0" err="1"/>
              <a:t>E</a:t>
            </a:r>
            <a:r>
              <a:rPr lang="pt-PT" sz="2000" baseline="-25000" dirty="0" err="1"/>
              <a:t>fotão</a:t>
            </a:r>
            <a:r>
              <a:rPr lang="pt-PT" sz="2000" baseline="-25000" dirty="0"/>
              <a:t> &lt;</a:t>
            </a:r>
            <a:r>
              <a:rPr lang="pt-PT" sz="2000" dirty="0"/>
              <a:t> φ não há emissão;     h </a:t>
            </a:r>
            <a:r>
              <a:rPr lang="pt-PT" sz="2000" i="1" dirty="0" err="1"/>
              <a:t>fmin</a:t>
            </a:r>
            <a:r>
              <a:rPr lang="pt-PT" sz="2000" i="1" dirty="0"/>
              <a:t>=</a:t>
            </a:r>
            <a:r>
              <a:rPr lang="pt-PT" sz="2000" dirty="0"/>
              <a:t> φ</a:t>
            </a:r>
          </a:p>
          <a:p>
            <a:pPr>
              <a:buFontTx/>
              <a:buChar char="-"/>
            </a:pPr>
            <a:endParaRPr lang="pt-PT" sz="2000" dirty="0"/>
          </a:p>
          <a:p>
            <a:pPr>
              <a:buFontTx/>
              <a:buChar char="-"/>
            </a:pPr>
            <a:r>
              <a:rPr lang="pt-PT" sz="2000" dirty="0"/>
              <a:t> explica a </a:t>
            </a:r>
            <a:r>
              <a:rPr lang="pt-PT" sz="2000" b="1" dirty="0"/>
              <a:t>emissão instantânea</a:t>
            </a:r>
            <a:r>
              <a:rPr lang="pt-PT" sz="2000" dirty="0"/>
              <a:t>: a energia da frente de onda não tem de se distribuir pela área do átomo, 1 fotão é absorvido instantaneamente</a:t>
            </a:r>
          </a:p>
          <a:p>
            <a:endParaRPr lang="pt-PT" sz="2000" dirty="0"/>
          </a:p>
          <a:p>
            <a:pPr>
              <a:buFontTx/>
              <a:buChar char="-"/>
            </a:pPr>
            <a:r>
              <a:rPr lang="pt-PT" sz="2000" dirty="0"/>
              <a:t> prevê que </a:t>
            </a:r>
            <a:r>
              <a:rPr lang="pt-PT" sz="2000" b="1" dirty="0" err="1"/>
              <a:t>E</a:t>
            </a:r>
            <a:r>
              <a:rPr lang="pt-PT" sz="2000" b="1" baseline="-25000" dirty="0" err="1"/>
              <a:t>c</a:t>
            </a:r>
            <a:r>
              <a:rPr lang="pt-PT" sz="2000" b="1" baseline="30000" dirty="0" err="1"/>
              <a:t>max</a:t>
            </a:r>
            <a:r>
              <a:rPr lang="pt-PT" sz="2000" b="1" baseline="30000" dirty="0"/>
              <a:t> </a:t>
            </a:r>
            <a:r>
              <a:rPr lang="pt-PT" sz="2000" b="1" i="1" dirty="0"/>
              <a:t> </a:t>
            </a:r>
            <a:r>
              <a:rPr lang="pt-PT" sz="2000" b="1" dirty="0"/>
              <a:t>depende</a:t>
            </a:r>
            <a:r>
              <a:rPr lang="pt-PT" sz="2000" b="1" i="1" dirty="0"/>
              <a:t> </a:t>
            </a:r>
            <a:r>
              <a:rPr lang="pt-PT" sz="2000" b="1" dirty="0"/>
              <a:t>da frequência f mas não da intensidade I</a:t>
            </a:r>
            <a:r>
              <a:rPr lang="pt-PT" sz="2000" dirty="0"/>
              <a:t>;</a:t>
            </a:r>
          </a:p>
          <a:p>
            <a:pPr>
              <a:buFontTx/>
              <a:buChar char="-"/>
            </a:pPr>
            <a:r>
              <a:rPr lang="pt-PT" sz="2000" b="1" dirty="0"/>
              <a:t>I</a:t>
            </a:r>
            <a:r>
              <a:rPr lang="pt-PT" sz="2000" b="1" i="1" dirty="0">
                <a:solidFill>
                  <a:srgbClr val="00B050"/>
                </a:solidFill>
              </a:rPr>
              <a:t> </a:t>
            </a:r>
            <a:r>
              <a:rPr lang="pt-PT" sz="2000" dirty="0"/>
              <a:t>origina aumento de fotoelectrões emitidos, mas não o aumento da sua energia;</a:t>
            </a:r>
          </a:p>
        </p:txBody>
      </p:sp>
      <p:sp>
        <p:nvSpPr>
          <p:cNvPr id="5" name="Seta para a direita 4"/>
          <p:cNvSpPr/>
          <p:nvPr/>
        </p:nvSpPr>
        <p:spPr>
          <a:xfrm>
            <a:off x="4375113" y="6147224"/>
            <a:ext cx="571504"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CaixaDeTexto 5"/>
          <p:cNvSpPr txBox="1"/>
          <p:nvPr/>
        </p:nvSpPr>
        <p:spPr>
          <a:xfrm>
            <a:off x="5284458" y="5957052"/>
            <a:ext cx="3487686" cy="523220"/>
          </a:xfrm>
          <a:prstGeom prst="rect">
            <a:avLst/>
          </a:prstGeom>
          <a:noFill/>
        </p:spPr>
        <p:txBody>
          <a:bodyPr wrap="none" rtlCol="0">
            <a:spAutoFit/>
          </a:bodyPr>
          <a:lstStyle/>
          <a:p>
            <a:r>
              <a:rPr lang="pt-PT" sz="2800" dirty="0" err="1"/>
              <a:t>E</a:t>
            </a:r>
            <a:r>
              <a:rPr lang="pt-PT" sz="2800" baseline="-25000" dirty="0" err="1"/>
              <a:t>c</a:t>
            </a:r>
            <a:r>
              <a:rPr lang="pt-PT" sz="2800" baseline="30000" dirty="0" err="1"/>
              <a:t>max</a:t>
            </a:r>
            <a:r>
              <a:rPr lang="pt-PT" sz="2800" dirty="0"/>
              <a:t> não depende de </a:t>
            </a:r>
            <a:r>
              <a:rPr lang="pt-PT" sz="2800" i="1" dirty="0"/>
              <a:t>I</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5522</TotalTime>
  <Words>7461</Words>
  <Application>Microsoft Office PowerPoint</Application>
  <PresentationFormat>On-screen Show (4:3)</PresentationFormat>
  <Paragraphs>539</Paragraphs>
  <Slides>34</Slides>
  <Notes>34</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2" baseType="lpstr">
      <vt:lpstr>Arial</vt:lpstr>
      <vt:lpstr>Calibri</vt:lpstr>
      <vt:lpstr>Cambria Math</vt:lpstr>
      <vt:lpstr>Helvetica</vt:lpstr>
      <vt:lpstr>Times New Roman</vt:lpstr>
      <vt:lpstr>Verdana</vt:lpstr>
      <vt:lpstr>Office Theme</vt:lpstr>
      <vt:lpstr>Equação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explicação do efeito fotoelétrico é o primeiro grande marco da   teoria quântica da luz :</vt:lpstr>
      <vt:lpstr>Efeito Compton</vt:lpstr>
      <vt:lpstr>PowerPoint Presentation</vt:lpstr>
      <vt:lpstr>Efeito Compton</vt:lpstr>
      <vt:lpstr>Efeito Compton</vt:lpstr>
      <vt:lpstr>Efeito Compton</vt:lpstr>
      <vt:lpstr>Efeito Compton</vt:lpstr>
      <vt:lpstr>PowerPoint Presentation</vt:lpstr>
      <vt:lpstr>PowerPoint Presentation</vt:lpstr>
      <vt:lpstr>Ondas de de Broglie</vt:lpstr>
      <vt:lpstr>Ondas de de Broglie</vt:lpstr>
      <vt:lpstr>PowerPoint Presentation</vt:lpstr>
      <vt:lpstr>PowerPoint Presentation</vt:lpstr>
      <vt:lpstr>PowerPoint Presentation</vt:lpstr>
      <vt:lpstr>Porquê Mecânica Quântica ?</vt:lpstr>
      <vt:lpstr>Porquê Mecânica Quântica ?</vt:lpstr>
      <vt:lpstr>Experiência de Young da fenda dupla</vt:lpstr>
      <vt:lpstr>Experiência* da fenda dupla</vt:lpstr>
      <vt:lpstr>Experiência da fenda dupla</vt:lpstr>
      <vt:lpstr>Experiência da fenda dupla</vt:lpstr>
      <vt:lpstr>Experiência da fenda dupla</vt:lpstr>
      <vt:lpstr>PowerPoint Presentation</vt:lpstr>
      <vt:lpstr>PowerPoint Presentation</vt:lpstr>
      <vt:lpstr>PowerPoint Presentation</vt:lpstr>
      <vt:lpstr>Experiência da fenda dupla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fborges</dc:creator>
  <cp:lastModifiedBy>helena alberto</cp:lastModifiedBy>
  <cp:revision>360</cp:revision>
  <cp:lastPrinted>2020-04-16T07:15:26Z</cp:lastPrinted>
  <dcterms:created xsi:type="dcterms:W3CDTF">2008-04-23T13:59:11Z</dcterms:created>
  <dcterms:modified xsi:type="dcterms:W3CDTF">2023-04-16T20:02:51Z</dcterms:modified>
</cp:coreProperties>
</file>